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8" r:id="rId1"/>
    <p:sldMasterId id="2147483735" r:id="rId2"/>
  </p:sldMasterIdLst>
  <p:notesMasterIdLst>
    <p:notesMasterId r:id="rId25"/>
  </p:notesMasterIdLst>
  <p:sldIdLst>
    <p:sldId id="256" r:id="rId3"/>
    <p:sldId id="257" r:id="rId4"/>
    <p:sldId id="270" r:id="rId5"/>
    <p:sldId id="258" r:id="rId6"/>
    <p:sldId id="259" r:id="rId7"/>
    <p:sldId id="260" r:id="rId8"/>
    <p:sldId id="261" r:id="rId9"/>
    <p:sldId id="262" r:id="rId10"/>
    <p:sldId id="275" r:id="rId11"/>
    <p:sldId id="276" r:id="rId12"/>
    <p:sldId id="272" r:id="rId13"/>
    <p:sldId id="263" r:id="rId14"/>
    <p:sldId id="273" r:id="rId15"/>
    <p:sldId id="264" r:id="rId16"/>
    <p:sldId id="274" r:id="rId17"/>
    <p:sldId id="278" r:id="rId18"/>
    <p:sldId id="265" r:id="rId19"/>
    <p:sldId id="266" r:id="rId20"/>
    <p:sldId id="267" r:id="rId21"/>
    <p:sldId id="268" r:id="rId22"/>
    <p:sldId id="269" r:id="rId23"/>
    <p:sldId id="277" r:id="rId24"/>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933" autoAdjust="0"/>
  </p:normalViewPr>
  <p:slideViewPr>
    <p:cSldViewPr snapToGrid="0" snapToObjects="1">
      <p:cViewPr>
        <p:scale>
          <a:sx n="101" d="100"/>
          <a:sy n="101" d="100"/>
        </p:scale>
        <p:origin x="-672" y="-276"/>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3634099283"/>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01125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 name="Shape 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Shape 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3717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617989"/>
            <a:ext cx="8915400" cy="658368"/>
          </a:xfrm>
        </p:spPr>
        <p:txBody>
          <a:bodyPr/>
          <a:lstStyle/>
          <a:p>
            <a:r>
              <a:rPr lang="en-US" smtClean="0"/>
              <a:t>Click to edit Master title style</a:t>
            </a:r>
            <a:endParaRPr/>
          </a:p>
        </p:txBody>
      </p:sp>
      <p:sp>
        <p:nvSpPr>
          <p:cNvPr id="3" name="Subtitle 2"/>
          <p:cNvSpPr>
            <a:spLocks noGrp="1"/>
          </p:cNvSpPr>
          <p:nvPr>
            <p:ph type="subTitle" idx="1"/>
          </p:nvPr>
        </p:nvSpPr>
        <p:spPr>
          <a:xfrm>
            <a:off x="914400" y="2275915"/>
            <a:ext cx="8001000" cy="286758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843534"/>
            <a:ext cx="8915400" cy="6858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8" y="1536192"/>
            <a:ext cx="3427413" cy="315468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1529334"/>
            <a:ext cx="4572000" cy="3168396"/>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41195"/>
            <a:ext cx="2133600" cy="273844"/>
          </a:xfrm>
        </p:spPr>
        <p:txBody>
          <a:bodyPr/>
          <a:lstStyle/>
          <a:p>
            <a:fld id="{A2F0292D-1797-49A5-8D2D-8D50C72EF3CC}" type="datetimeFigureOut">
              <a:rPr lang="en-US" smtClean="0"/>
              <a:t>4/8/2014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3086100"/>
            <a:ext cx="8915400" cy="658368"/>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3751729"/>
            <a:ext cx="8001000" cy="1391771"/>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t>4/8/2014</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847165"/>
            <a:ext cx="7988300" cy="223570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3086100"/>
            <a:ext cx="8915400" cy="658368"/>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3751729"/>
            <a:ext cx="8001000" cy="1391771"/>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41195"/>
            <a:ext cx="2133600" cy="273844"/>
          </a:xfrm>
        </p:spPr>
        <p:txBody>
          <a:bodyPr/>
          <a:lstStyle/>
          <a:p>
            <a:fld id="{A2F0292D-1797-49A5-8D2D-8D50C72EF3CC}" type="datetimeFigureOut">
              <a:rPr lang="en-US" smtClean="0"/>
              <a:t>4/8/2014</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847165"/>
            <a:ext cx="3986784" cy="2235708"/>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847165"/>
            <a:ext cx="3986784" cy="223570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3086100"/>
            <a:ext cx="8915400" cy="658368"/>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3751729"/>
            <a:ext cx="8001000" cy="1391771"/>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41195"/>
            <a:ext cx="2133600" cy="273844"/>
          </a:xfrm>
        </p:spPr>
        <p:txBody>
          <a:bodyPr/>
          <a:lstStyle/>
          <a:p>
            <a:fld id="{A2F0292D-1797-49A5-8D2D-8D50C72EF3CC}" type="datetimeFigureOut">
              <a:rPr lang="en-US" smtClean="0"/>
              <a:t>4/8/2014</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847165"/>
            <a:ext cx="6601968" cy="2235708"/>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847165"/>
            <a:ext cx="1371600" cy="1110996"/>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1971877"/>
            <a:ext cx="1371600" cy="1110996"/>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847165"/>
            <a:ext cx="914400" cy="4149959"/>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301003"/>
            <a:ext cx="6426200" cy="340672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F0292D-1797-49A5-8D2D-8D50C72EF3CC}" type="datetimeFigureOut">
              <a:rPr lang="en-US" smtClean="0"/>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extLst>
      <p:ext uri="{BB962C8B-B14F-4D97-AF65-F5344CB8AC3E}">
        <p14:creationId xmlns:p14="http://schemas.microsoft.com/office/powerpoint/2010/main" val="1446529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0292D-1797-49A5-8D2D-8D50C72EF3CC}" type="datetimeFigureOut">
              <a:rPr lang="en-US" smtClean="0"/>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extLst>
      <p:ext uri="{BB962C8B-B14F-4D97-AF65-F5344CB8AC3E}">
        <p14:creationId xmlns:p14="http://schemas.microsoft.com/office/powerpoint/2010/main" val="554141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F0292D-1797-49A5-8D2D-8D50C72EF3CC}" type="datetimeFigureOut">
              <a:rPr lang="en-US" smtClean="0"/>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extLst>
      <p:ext uri="{BB962C8B-B14F-4D97-AF65-F5344CB8AC3E}">
        <p14:creationId xmlns:p14="http://schemas.microsoft.com/office/powerpoint/2010/main" val="1967911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F0292D-1797-49A5-8D2D-8D50C72EF3CC}" type="datetimeFigureOut">
              <a:rPr lang="en-US" smtClean="0"/>
              <a:t>4/8/2014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Tree>
    <p:extLst>
      <p:ext uri="{BB962C8B-B14F-4D97-AF65-F5344CB8AC3E}">
        <p14:creationId xmlns:p14="http://schemas.microsoft.com/office/powerpoint/2010/main" val="4252726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F0292D-1797-49A5-8D2D-8D50C72EF3CC}" type="datetimeFigureOut">
              <a:rPr lang="en-US" smtClean="0"/>
              <a:t>4/8/2014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CC888B-D9F9-4E54-B722-F151A9F45E95}" type="slidenum">
              <a:rPr lang="en-US" smtClean="0"/>
              <a:t>‹#›</a:t>
            </a:fld>
            <a:endParaRPr lang="en-US"/>
          </a:p>
        </p:txBody>
      </p:sp>
    </p:spTree>
    <p:extLst>
      <p:ext uri="{BB962C8B-B14F-4D97-AF65-F5344CB8AC3E}">
        <p14:creationId xmlns:p14="http://schemas.microsoft.com/office/powerpoint/2010/main" val="1842412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F0292D-1797-49A5-8D2D-8D50C72EF3CC}" type="datetimeFigureOut">
              <a:rPr lang="en-US" smtClean="0"/>
              <a:t>4/8/2014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CC888B-D9F9-4E54-B722-F151A9F45E95}" type="slidenum">
              <a:rPr lang="en-US" smtClean="0"/>
              <a:t>‹#›</a:t>
            </a:fld>
            <a:endParaRPr lang="en-US"/>
          </a:p>
        </p:txBody>
      </p:sp>
    </p:spTree>
    <p:extLst>
      <p:ext uri="{BB962C8B-B14F-4D97-AF65-F5344CB8AC3E}">
        <p14:creationId xmlns:p14="http://schemas.microsoft.com/office/powerpoint/2010/main" val="1682656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0292D-1797-49A5-8D2D-8D50C72EF3CC}" type="datetimeFigureOut">
              <a:rPr lang="en-US" smtClean="0"/>
              <a:t>4/8/2014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CC888B-D9F9-4E54-B722-F151A9F45E95}" type="slidenum">
              <a:rPr lang="en-US" smtClean="0"/>
              <a:t>‹#›</a:t>
            </a:fld>
            <a:endParaRPr lang="en-US"/>
          </a:p>
        </p:txBody>
      </p:sp>
    </p:spTree>
    <p:extLst>
      <p:ext uri="{BB962C8B-B14F-4D97-AF65-F5344CB8AC3E}">
        <p14:creationId xmlns:p14="http://schemas.microsoft.com/office/powerpoint/2010/main" val="3006088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4/8/2014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Tree>
    <p:extLst>
      <p:ext uri="{BB962C8B-B14F-4D97-AF65-F5344CB8AC3E}">
        <p14:creationId xmlns:p14="http://schemas.microsoft.com/office/powerpoint/2010/main" val="40080822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t>4/8/2014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Tree>
    <p:extLst>
      <p:ext uri="{BB962C8B-B14F-4D97-AF65-F5344CB8AC3E}">
        <p14:creationId xmlns:p14="http://schemas.microsoft.com/office/powerpoint/2010/main" val="33459387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0292D-1797-49A5-8D2D-8D50C72EF3CC}" type="datetimeFigureOut">
              <a:rPr lang="en-US" smtClean="0"/>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extLst>
      <p:ext uri="{BB962C8B-B14F-4D97-AF65-F5344CB8AC3E}">
        <p14:creationId xmlns:p14="http://schemas.microsoft.com/office/powerpoint/2010/main" val="1993107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0292D-1797-49A5-8D2D-8D50C72EF3CC}" type="datetimeFigureOut">
              <a:rPr lang="en-US" smtClean="0"/>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extLst>
      <p:ext uri="{BB962C8B-B14F-4D97-AF65-F5344CB8AC3E}">
        <p14:creationId xmlns:p14="http://schemas.microsoft.com/office/powerpoint/2010/main" val="26095412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3769076"/>
            <a:ext cx="8915400" cy="685800"/>
          </a:xfrm>
        </p:spPr>
        <p:txBody>
          <a:bodyPr/>
          <a:lstStyle/>
          <a:p>
            <a:r>
              <a:rPr lang="en-US" smtClean="0"/>
              <a:t>Click to edit Master title style</a:t>
            </a:r>
            <a:endParaRPr/>
          </a:p>
        </p:txBody>
      </p:sp>
      <p:sp>
        <p:nvSpPr>
          <p:cNvPr id="3" name="Subtitle 2"/>
          <p:cNvSpPr>
            <a:spLocks noGrp="1"/>
          </p:cNvSpPr>
          <p:nvPr>
            <p:ph type="subTitle" idx="1"/>
          </p:nvPr>
        </p:nvSpPr>
        <p:spPr>
          <a:xfrm>
            <a:off x="914400" y="4457700"/>
            <a:ext cx="8001000" cy="6858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t>4/8/2014</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847165"/>
            <a:ext cx="7988300" cy="291465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2400299"/>
            <a:ext cx="8915400" cy="17145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4113455"/>
            <a:ext cx="8001000" cy="58293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F0292D-1797-49A5-8D2D-8D50C72EF3CC}" type="datetimeFigureOut">
              <a:rPr lang="en-US" smtClean="0"/>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1946672"/>
            <a:ext cx="3566160" cy="2761059"/>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1946672"/>
            <a:ext cx="3566160" cy="2761059"/>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41195"/>
            <a:ext cx="2133600" cy="273844"/>
          </a:xfrm>
        </p:spPr>
        <p:txBody>
          <a:bodyPr/>
          <a:lstStyle/>
          <a:p>
            <a:fld id="{A2F0292D-1797-49A5-8D2D-8D50C72EF3CC}" type="datetimeFigureOut">
              <a:rPr lang="en-US" smtClean="0"/>
              <a:t>4/8/2014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1513285"/>
            <a:ext cx="3566160" cy="658415"/>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2299447"/>
            <a:ext cx="3566160" cy="2408285"/>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1513285"/>
            <a:ext cx="3566160" cy="658415"/>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2299447"/>
            <a:ext cx="3566160" cy="2408285"/>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41195"/>
            <a:ext cx="2133600" cy="273844"/>
          </a:xfrm>
        </p:spPr>
        <p:txBody>
          <a:bodyPr/>
          <a:lstStyle/>
          <a:p>
            <a:fld id="{A2F0292D-1797-49A5-8D2D-8D50C72EF3CC}" type="datetimeFigureOut">
              <a:rPr lang="en-US" smtClean="0"/>
              <a:t>4/8/2014</a:t>
            </a:fld>
            <a:endParaRPr lang="en-US"/>
          </a:p>
        </p:txBody>
      </p:sp>
      <p:sp>
        <p:nvSpPr>
          <p:cNvPr id="8" name="Footer Placeholder 7"/>
          <p:cNvSpPr>
            <a:spLocks noGrp="1"/>
          </p:cNvSpPr>
          <p:nvPr>
            <p:ph type="ftr" sz="quarter" idx="11"/>
          </p:nvPr>
        </p:nvSpPr>
        <p:spPr>
          <a:xfrm>
            <a:off x="1120588" y="141195"/>
            <a:ext cx="2895600" cy="273844"/>
          </a:xfrm>
        </p:spPr>
        <p:txBody>
          <a:bodyPr/>
          <a:lstStyle/>
          <a:p>
            <a:endParaRPr lang="en-US"/>
          </a:p>
        </p:txBody>
      </p:sp>
      <p:sp>
        <p:nvSpPr>
          <p:cNvPr id="9" name="Slide Number Placeholder 8"/>
          <p:cNvSpPr>
            <a:spLocks noGrp="1"/>
          </p:cNvSpPr>
          <p:nvPr>
            <p:ph type="sldNum" sz="quarter" idx="12"/>
          </p:nvPr>
        </p:nvSpPr>
        <p:spPr/>
        <p:txBody>
          <a:bodyPr/>
          <a:lstStyle/>
          <a:p>
            <a:fld id="{D6CC888B-D9F9-4E54-B722-F151A9F45E95}" type="slidenum">
              <a:rPr lang="en-US" smtClean="0"/>
              <a:t>‹#›</a:t>
            </a:fld>
            <a:endParaRPr lang="en-US"/>
          </a:p>
        </p:txBody>
      </p:sp>
      <p:cxnSp>
        <p:nvCxnSpPr>
          <p:cNvPr id="11" name="Straight Connector 10"/>
          <p:cNvCxnSpPr/>
          <p:nvPr/>
        </p:nvCxnSpPr>
        <p:spPr>
          <a:xfrm>
            <a:off x="1212028" y="2178424"/>
            <a:ext cx="3383280" cy="1191"/>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178424"/>
            <a:ext cx="3383280" cy="1191"/>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178424"/>
            <a:ext cx="3383280" cy="1191"/>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178424"/>
            <a:ext cx="3383280" cy="1191"/>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178424"/>
            <a:ext cx="3383280" cy="1191"/>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178424"/>
            <a:ext cx="3383280" cy="1191"/>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2F0292D-1797-49A5-8D2D-8D50C72EF3CC}" type="datetimeFigureOut">
              <a:rPr lang="en-US" smtClean="0"/>
              <a:t>4/8/2014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0292D-1797-49A5-8D2D-8D50C72EF3CC}" type="datetimeFigureOut">
              <a:rPr lang="en-US" smtClean="0"/>
              <a:t>4/8/2014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843534"/>
            <a:ext cx="8915400" cy="6858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1943101"/>
            <a:ext cx="3566160" cy="2764631"/>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1529333"/>
            <a:ext cx="3566160" cy="3168396"/>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41195"/>
            <a:ext cx="2133600" cy="273844"/>
          </a:xfrm>
        </p:spPr>
        <p:txBody>
          <a:bodyPr/>
          <a:lstStyle/>
          <a:p>
            <a:fld id="{A2F0292D-1797-49A5-8D2D-8D50C72EF3CC}" type="datetimeFigureOut">
              <a:rPr lang="en-US" smtClean="0"/>
              <a:t>4/8/2014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842892"/>
            <a:ext cx="8913813" cy="6858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1946672"/>
            <a:ext cx="7610476" cy="2753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41195"/>
            <a:ext cx="2133600" cy="273844"/>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A2F0292D-1797-49A5-8D2D-8D50C72EF3CC}" type="datetimeFigureOut">
              <a:rPr lang="en-US" smtClean="0"/>
              <a:t>4/8/2014</a:t>
            </a:fld>
            <a:endParaRPr lang="en-US"/>
          </a:p>
        </p:txBody>
      </p:sp>
      <p:sp>
        <p:nvSpPr>
          <p:cNvPr id="5" name="Footer Placeholder 4"/>
          <p:cNvSpPr>
            <a:spLocks noGrp="1"/>
          </p:cNvSpPr>
          <p:nvPr>
            <p:ph type="ftr" sz="quarter" idx="3"/>
          </p:nvPr>
        </p:nvSpPr>
        <p:spPr>
          <a:xfrm>
            <a:off x="1120588" y="141195"/>
            <a:ext cx="2895600" cy="273844"/>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4926807"/>
            <a:ext cx="457200" cy="273844"/>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D6CC888B-D9F9-4E54-B722-F151A9F45E95}" type="slidenum">
              <a:rPr lang="en-US" smtClean="0"/>
              <a:t>‹#›</a:t>
            </a:fld>
            <a:endParaRPr lang="en-US"/>
          </a:p>
        </p:txBody>
      </p:sp>
      <p:sp>
        <p:nvSpPr>
          <p:cNvPr id="7" name="Rectangle 6"/>
          <p:cNvSpPr/>
          <p:nvPr/>
        </p:nvSpPr>
        <p:spPr>
          <a:xfrm>
            <a:off x="914401" y="0"/>
            <a:ext cx="7999413" cy="13716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1" y="5006340"/>
            <a:ext cx="7999413" cy="13716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2F0292D-1797-49A5-8D2D-8D50C72EF3CC}" type="datetimeFigureOut">
              <a:rPr lang="en-US" smtClean="0"/>
              <a:t>4/8/2014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6CC888B-D9F9-4E54-B722-F151A9F45E95}" type="slidenum">
              <a:rPr lang="en-US" smtClean="0"/>
              <a:t>‹#›</a:t>
            </a:fld>
            <a:endParaRPr lang="en-US"/>
          </a:p>
        </p:txBody>
      </p:sp>
    </p:spTree>
    <p:extLst>
      <p:ext uri="{BB962C8B-B14F-4D97-AF65-F5344CB8AC3E}">
        <p14:creationId xmlns:p14="http://schemas.microsoft.com/office/powerpoint/2010/main" val="424242273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hyperlink" Target="http://www.iom.edu/Reports/2012/The-Role-of-"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85800" y="1219026"/>
            <a:ext cx="7772400" cy="2247599"/>
          </a:xfrm>
          <a:prstGeom prst="rect">
            <a:avLst/>
          </a:prstGeom>
        </p:spPr>
        <p:txBody>
          <a:bodyPr lIns="91425" tIns="91425" rIns="91425" bIns="91425" anchor="b" anchorCtr="0">
            <a:noAutofit/>
          </a:bodyPr>
          <a:lstStyle/>
          <a:p>
            <a:pPr lvl="0" rtl="0">
              <a:buNone/>
            </a:pPr>
            <a:r>
              <a:rPr lang="en" sz="3600"/>
              <a:t>
</a:t>
            </a:r>
          </a:p>
          <a:p>
            <a:endParaRPr lang="en" sz="3600"/>
          </a:p>
          <a:p>
            <a:endParaRPr lang="en" sz="3600"/>
          </a:p>
          <a:p>
            <a:pPr lvl="0" rtl="0">
              <a:buClr>
                <a:schemeClr val="dk1"/>
              </a:buClr>
              <a:buSzPct val="30555"/>
              <a:buFont typeface="Arial"/>
              <a:buNone/>
            </a:pPr>
            <a:r>
              <a:rPr lang="en" sz="3600"/>
              <a:t>Ethical and Practice Considerations in Telehealth for Couples Interventions</a:t>
            </a:r>
          </a:p>
          <a:p>
            <a:endParaRPr lang="en" sz="3600"/>
          </a:p>
        </p:txBody>
      </p:sp>
      <p:sp>
        <p:nvSpPr>
          <p:cNvPr id="24" name="Shape 24"/>
          <p:cNvSpPr txBox="1">
            <a:spLocks noGrp="1"/>
          </p:cNvSpPr>
          <p:nvPr>
            <p:ph type="subTitle" idx="1"/>
          </p:nvPr>
        </p:nvSpPr>
        <p:spPr>
          <a:xfrm>
            <a:off x="685800" y="3017753"/>
            <a:ext cx="7772400" cy="784799"/>
          </a:xfrm>
          <a:prstGeom prst="rect">
            <a:avLst/>
          </a:prstGeom>
        </p:spPr>
        <p:txBody>
          <a:bodyPr lIns="91425" tIns="91425" rIns="91425" bIns="91425" anchor="t" anchorCtr="0">
            <a:noAutofit/>
          </a:bodyPr>
          <a:lstStyle/>
          <a:p>
            <a:pPr algn="ctr"/>
            <a:r>
              <a:rPr lang="en-US" dirty="0" smtClean="0"/>
              <a:t>Presented by Nate Rhoad, B.S., Olivia McFarland, B.S., Jennifer Ripley, </a:t>
            </a:r>
            <a:r>
              <a:rPr lang="en-US" dirty="0" err="1" smtClean="0"/>
              <a:t>Ph.D</a:t>
            </a:r>
            <a:endParaRPr dirty="0"/>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Effectiveness with Couples</a:t>
            </a:r>
            <a:endParaRPr lang="en-US" dirty="0"/>
          </a:p>
        </p:txBody>
      </p:sp>
      <p:sp>
        <p:nvSpPr>
          <p:cNvPr id="3" name="Text Placeholder 2"/>
          <p:cNvSpPr>
            <a:spLocks noGrp="1"/>
          </p:cNvSpPr>
          <p:nvPr>
            <p:ph type="body" idx="1"/>
          </p:nvPr>
        </p:nvSpPr>
        <p:spPr/>
        <p:txBody>
          <a:bodyPr/>
          <a:lstStyle/>
          <a:p>
            <a:pPr>
              <a:buClr>
                <a:schemeClr val="tx1"/>
              </a:buClr>
              <a:buFont typeface="Arial"/>
              <a:buChar char="•"/>
            </a:pPr>
            <a:r>
              <a:rPr lang="en-US" dirty="0" smtClean="0"/>
              <a:t>Study investigated the outcomes of 11 couples who participated in solution focused marital therapy (</a:t>
            </a:r>
            <a:r>
              <a:rPr lang="en-US" dirty="0" err="1" smtClean="0"/>
              <a:t>Jedlicka</a:t>
            </a:r>
            <a:r>
              <a:rPr lang="en-US" dirty="0" smtClean="0"/>
              <a:t> &amp; Jennings, 2001)</a:t>
            </a:r>
          </a:p>
          <a:p>
            <a:pPr>
              <a:buClr>
                <a:schemeClr val="tx1"/>
              </a:buClr>
              <a:buFont typeface="Arial"/>
              <a:buChar char="•"/>
            </a:pPr>
            <a:r>
              <a:rPr lang="en-US" dirty="0" smtClean="0"/>
              <a:t>Conducted via email</a:t>
            </a:r>
          </a:p>
          <a:p>
            <a:pPr>
              <a:buClr>
                <a:schemeClr val="tx1"/>
              </a:buClr>
              <a:buFont typeface="Arial"/>
              <a:buChar char="•"/>
            </a:pPr>
            <a:r>
              <a:rPr lang="en-US" dirty="0" smtClean="0"/>
              <a:t>Outcomes were similar to face-to-face therapy, with strength of outcome associated with couples investment in problem solving </a:t>
            </a:r>
          </a:p>
          <a:p>
            <a:pPr marL="0" indent="0">
              <a:buClr>
                <a:schemeClr val="tx1"/>
              </a:buClr>
              <a:buNone/>
            </a:pPr>
            <a:endParaRPr lang="en-US" dirty="0"/>
          </a:p>
        </p:txBody>
      </p:sp>
    </p:spTree>
    <p:extLst>
      <p:ext uri="{BB962C8B-B14F-4D97-AF65-F5344CB8AC3E}">
        <p14:creationId xmlns:p14="http://schemas.microsoft.com/office/powerpoint/2010/main" val="4187385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descr="http://qdvf.files.wordpress.com/2012/06/got-ethic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6444" y="445606"/>
            <a:ext cx="6732229" cy="448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429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prstGeom prst="rect">
            <a:avLst/>
          </a:prstGeom>
        </p:spPr>
        <p:txBody>
          <a:bodyPr lIns="91425" tIns="91425" rIns="91425" bIns="91425" anchor="b" anchorCtr="0">
            <a:noAutofit/>
          </a:bodyPr>
          <a:lstStyle/>
          <a:p>
            <a:pPr>
              <a:buNone/>
            </a:pPr>
            <a:r>
              <a:rPr lang="en" dirty="0"/>
              <a:t>General Ethical Considerations</a:t>
            </a:r>
          </a:p>
        </p:txBody>
      </p:sp>
      <p:sp>
        <p:nvSpPr>
          <p:cNvPr id="66" name="Shape 66"/>
          <p:cNvSpPr txBox="1">
            <a:spLocks noGrp="1"/>
          </p:cNvSpPr>
          <p:nvPr>
            <p:ph type="body" idx="1"/>
          </p:nvPr>
        </p:nvSpPr>
        <p:spPr>
          <a:xfrm>
            <a:off x="457200" y="1147250"/>
            <a:ext cx="8229600" cy="3996250"/>
          </a:xfrm>
          <a:prstGeom prst="rect">
            <a:avLst/>
          </a:prstGeom>
        </p:spPr>
        <p:txBody>
          <a:bodyPr lIns="91425" tIns="91425" rIns="91425" bIns="91425" anchor="t" anchorCtr="0">
            <a:noAutofit/>
          </a:bodyPr>
          <a:lstStyle/>
          <a:p>
            <a:pPr marL="457200" lvl="0" indent="-381000" rtl="0">
              <a:buClr>
                <a:schemeClr val="dk1"/>
              </a:buClr>
              <a:buSzPct val="166666"/>
              <a:buFont typeface="Arial"/>
              <a:buChar char="•"/>
            </a:pPr>
            <a:r>
              <a:rPr lang="en" sz="2400" dirty="0"/>
              <a:t>Currently, APA does not have official policy regarding use of telemental </a:t>
            </a:r>
            <a:r>
              <a:rPr lang="en" sz="2400" dirty="0" smtClean="0"/>
              <a:t>health</a:t>
            </a:r>
            <a:endParaRPr lang="en-US" sz="2400" dirty="0" smtClean="0"/>
          </a:p>
          <a:p>
            <a:pPr marL="1149350" lvl="2" indent="-381000">
              <a:buClr>
                <a:schemeClr val="dk1"/>
              </a:buClr>
              <a:buSzPct val="166666"/>
              <a:buFont typeface="Arial"/>
              <a:buChar char="•"/>
            </a:pPr>
            <a:r>
              <a:rPr lang="en" sz="2400" dirty="0" smtClean="0"/>
              <a:t>However</a:t>
            </a:r>
            <a:r>
              <a:rPr lang="en" sz="2400" dirty="0"/>
              <a:t>… </a:t>
            </a:r>
            <a:r>
              <a:rPr lang="en" sz="2400" dirty="0" smtClean="0"/>
              <a:t>APA</a:t>
            </a:r>
            <a:r>
              <a:rPr lang="en-US" sz="2400" dirty="0" smtClean="0"/>
              <a:t> and Association of State and Provincial Psychology Boards (ASPPB) Model Acts of Licensure of Psychologists note that psychological care may be provided electronically or over the phone  </a:t>
            </a:r>
            <a:endParaRPr lang="en" sz="2400" dirty="0"/>
          </a:p>
          <a:p>
            <a:pPr marL="457200" lvl="0" indent="-381000" rtl="0">
              <a:buClr>
                <a:schemeClr val="dk1"/>
              </a:buClr>
              <a:buSzPct val="166666"/>
              <a:buFont typeface="Arial"/>
              <a:buChar char="•"/>
            </a:pPr>
            <a:r>
              <a:rPr lang="en" sz="2400" dirty="0"/>
              <a:t>Jurisdictional Restrictions</a:t>
            </a:r>
          </a:p>
          <a:p>
            <a:pPr marL="76200" lvl="0" indent="0" algn="r" rtl="0">
              <a:buClr>
                <a:schemeClr val="dk1"/>
              </a:buClr>
              <a:buSzPct val="166666"/>
              <a:buNone/>
            </a:pPr>
            <a:r>
              <a:rPr lang="en-US" dirty="0" smtClean="0"/>
              <a:t>Baker &amp; </a:t>
            </a:r>
            <a:r>
              <a:rPr lang="en-US" dirty="0" err="1" smtClean="0"/>
              <a:t>Bufka</a:t>
            </a:r>
            <a:r>
              <a:rPr lang="en-US" dirty="0" smtClean="0"/>
              <a:t> (2012)</a:t>
            </a:r>
          </a:p>
          <a:p>
            <a:pPr marL="457200" lvl="0" indent="-381000" rtl="0">
              <a:buClr>
                <a:schemeClr val="dk1"/>
              </a:buClr>
              <a:buSzPct val="166666"/>
              <a:buFont typeface="Arial"/>
              <a:buChar char="•"/>
            </a:pPr>
            <a:endParaRPr lang="en" sz="2400" dirty="0"/>
          </a:p>
          <a:p>
            <a:endParaRPr lang="en" sz="2400" dirty="0"/>
          </a:p>
          <a:p>
            <a:pPr marL="0" lvl="0" indent="0" rtl="0">
              <a:buNone/>
            </a:pPr>
            <a:r>
              <a:rPr lang="en" dirty="0"/>
              <a:t> </a:t>
            </a:r>
          </a:p>
          <a:p>
            <a:endParaRPr lang="en" dirty="0"/>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Jurisdictional Restrictions </a:t>
            </a:r>
            <a:endParaRPr lang="en-US" dirty="0"/>
          </a:p>
        </p:txBody>
      </p:sp>
      <p:sp>
        <p:nvSpPr>
          <p:cNvPr id="3" name="Text Placeholder 2"/>
          <p:cNvSpPr>
            <a:spLocks noGrp="1"/>
          </p:cNvSpPr>
          <p:nvPr>
            <p:ph type="body" idx="1"/>
          </p:nvPr>
        </p:nvSpPr>
        <p:spPr/>
        <p:txBody>
          <a:bodyPr>
            <a:normAutofit fontScale="92500" lnSpcReduction="20000"/>
          </a:bodyPr>
          <a:lstStyle/>
          <a:p>
            <a:pPr>
              <a:buClrTx/>
              <a:buFont typeface="Arial"/>
              <a:buChar char="•"/>
            </a:pPr>
            <a:r>
              <a:rPr lang="en-US" dirty="0" smtClean="0"/>
              <a:t>Telepsychology 50- State Review</a:t>
            </a:r>
          </a:p>
          <a:p>
            <a:pPr>
              <a:buClrTx/>
              <a:buFont typeface="Arial"/>
              <a:buChar char="•"/>
            </a:pPr>
            <a:r>
              <a:rPr lang="en-US" dirty="0" smtClean="0"/>
              <a:t>States differ in statutes and regulations in place for telepsychology (many states do not have them)</a:t>
            </a:r>
          </a:p>
          <a:p>
            <a:pPr>
              <a:buClrTx/>
              <a:buFont typeface="Arial"/>
              <a:buChar char="•"/>
            </a:pPr>
            <a:r>
              <a:rPr lang="en-US" dirty="0" smtClean="0"/>
              <a:t>All states have regulations for licensed psychologists who practice telepsychology in states they aren’t licensed in</a:t>
            </a:r>
          </a:p>
          <a:p>
            <a:pPr>
              <a:buClrTx/>
              <a:buFont typeface="Arial"/>
              <a:buChar char="•"/>
            </a:pPr>
            <a:r>
              <a:rPr lang="en-US" dirty="0" smtClean="0"/>
              <a:t>All states implement a penalty for those who practice telepsychology without license (just as in the general practice of psychology) </a:t>
            </a:r>
          </a:p>
          <a:p>
            <a:pPr>
              <a:buClrTx/>
              <a:buFont typeface="Arial"/>
              <a:buChar char="•"/>
            </a:pPr>
            <a:r>
              <a:rPr lang="en-US" dirty="0"/>
              <a:t>http://</a:t>
            </a:r>
            <a:r>
              <a:rPr lang="en-US" dirty="0" err="1"/>
              <a:t>www.apapracticecentral.org</a:t>
            </a:r>
            <a:r>
              <a:rPr lang="en-US" dirty="0"/>
              <a:t>/advocacy/state/</a:t>
            </a:r>
            <a:r>
              <a:rPr lang="en-US" dirty="0" err="1"/>
              <a:t>telehealth-slides.pdf</a:t>
            </a:r>
            <a:endParaRPr lang="en-US" dirty="0"/>
          </a:p>
        </p:txBody>
      </p:sp>
    </p:spTree>
    <p:extLst>
      <p:ext uri="{BB962C8B-B14F-4D97-AF65-F5344CB8AC3E}">
        <p14:creationId xmlns:p14="http://schemas.microsoft.com/office/powerpoint/2010/main" val="3693088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prstGeom prst="rect">
            <a:avLst/>
          </a:prstGeom>
        </p:spPr>
        <p:txBody>
          <a:bodyPr lIns="91425" tIns="91425" rIns="91425" bIns="91425" anchor="b" anchorCtr="0">
            <a:noAutofit/>
          </a:bodyPr>
          <a:lstStyle/>
          <a:p>
            <a:pPr>
              <a:buNone/>
            </a:pPr>
            <a:r>
              <a:rPr lang="en"/>
              <a:t>General Ethical Considerations</a:t>
            </a:r>
          </a:p>
        </p:txBody>
      </p:sp>
      <p:sp>
        <p:nvSpPr>
          <p:cNvPr id="72" name="Shape 72"/>
          <p:cNvSpPr txBox="1">
            <a:spLocks noGrp="1"/>
          </p:cNvSpPr>
          <p:nvPr>
            <p:ph type="body" idx="1"/>
          </p:nvPr>
        </p:nvSpPr>
        <p:spPr>
          <a:prstGeom prst="rect">
            <a:avLst/>
          </a:prstGeom>
        </p:spPr>
        <p:txBody>
          <a:bodyPr lIns="91425" tIns="91425" rIns="91425" bIns="91425" anchor="t" anchorCtr="0">
            <a:noAutofit/>
          </a:bodyPr>
          <a:lstStyle/>
          <a:p>
            <a:pPr marL="457200" lvl="0" indent="-381000" rtl="0">
              <a:buClr>
                <a:schemeClr val="dk1"/>
              </a:buClr>
              <a:buSzPct val="166666"/>
              <a:buFont typeface="Arial"/>
              <a:buChar char="•"/>
            </a:pPr>
            <a:r>
              <a:rPr lang="en-US" sz="2400" dirty="0" smtClean="0"/>
              <a:t>Informed Consent </a:t>
            </a:r>
          </a:p>
          <a:p>
            <a:pPr marL="457200" lvl="0" indent="-381000" rtl="0">
              <a:buClr>
                <a:schemeClr val="dk1"/>
              </a:buClr>
              <a:buSzPct val="166666"/>
              <a:buFont typeface="Arial"/>
              <a:buChar char="•"/>
            </a:pPr>
            <a:r>
              <a:rPr lang="en" sz="2400" dirty="0" smtClean="0"/>
              <a:t>Safety </a:t>
            </a:r>
            <a:r>
              <a:rPr lang="en" sz="2400" dirty="0"/>
              <a:t>and Security Online</a:t>
            </a:r>
          </a:p>
          <a:p>
            <a:pPr marL="914400" lvl="1" indent="-381000" rtl="0">
              <a:buClr>
                <a:schemeClr val="dk1"/>
              </a:buClr>
              <a:buSzPct val="80000"/>
              <a:buFont typeface="Courier New"/>
              <a:buChar char="o"/>
            </a:pPr>
            <a:r>
              <a:rPr lang="en" sz="2400" dirty="0"/>
              <a:t>Email</a:t>
            </a:r>
          </a:p>
          <a:p>
            <a:pPr marL="914400" lvl="1" indent="-381000" rtl="0">
              <a:buClr>
                <a:schemeClr val="dk1"/>
              </a:buClr>
              <a:buSzPct val="80000"/>
              <a:buFont typeface="Courier New"/>
              <a:buChar char="o"/>
            </a:pPr>
            <a:r>
              <a:rPr lang="en" sz="2400" dirty="0" smtClean="0"/>
              <a:t>Videoconferencing- Use of S</a:t>
            </a:r>
            <a:r>
              <a:rPr lang="en-US" sz="2400" dirty="0" smtClean="0"/>
              <a:t>k</a:t>
            </a:r>
            <a:r>
              <a:rPr lang="en" sz="2400" dirty="0" smtClean="0"/>
              <a:t>ype?</a:t>
            </a:r>
            <a:endParaRPr lang="en" sz="2400" dirty="0"/>
          </a:p>
          <a:p>
            <a:pPr marL="457200" lvl="0" indent="-381000" rtl="0">
              <a:buClr>
                <a:schemeClr val="dk1"/>
              </a:buClr>
              <a:buSzPct val="166666"/>
              <a:buFont typeface="Arial"/>
              <a:buChar char="•"/>
            </a:pPr>
            <a:r>
              <a:rPr lang="en" sz="2400" dirty="0"/>
              <a:t>Reimbursement Concerns</a:t>
            </a:r>
          </a:p>
          <a:p>
            <a:pPr marL="457200" lvl="0" indent="-381000">
              <a:buClr>
                <a:schemeClr val="dk1"/>
              </a:buClr>
              <a:buSzPct val="166666"/>
              <a:buFont typeface="Arial"/>
              <a:buChar char="•"/>
            </a:pPr>
            <a:r>
              <a:rPr lang="en" sz="2400" dirty="0"/>
              <a:t>Training </a:t>
            </a:r>
            <a:endParaRPr lang="en-US" sz="2400" dirty="0" smtClean="0"/>
          </a:p>
          <a:p>
            <a:pPr marL="76200" indent="0" algn="r">
              <a:buClr>
                <a:schemeClr val="dk1"/>
              </a:buClr>
              <a:buSzPct val="166666"/>
              <a:buNone/>
            </a:pPr>
            <a:r>
              <a:rPr lang="en-US" sz="2400" dirty="0" smtClean="0"/>
              <a:t>Baker </a:t>
            </a:r>
            <a:r>
              <a:rPr lang="en-US" sz="2400" dirty="0"/>
              <a:t>&amp; </a:t>
            </a:r>
            <a:r>
              <a:rPr lang="en-US" sz="2400" dirty="0" err="1"/>
              <a:t>Bufka</a:t>
            </a:r>
            <a:r>
              <a:rPr lang="en-US" sz="2400" dirty="0"/>
              <a:t> (2012)</a:t>
            </a:r>
          </a:p>
          <a:p>
            <a:pPr marL="76200" lvl="0" indent="0" algn="r">
              <a:buClr>
                <a:schemeClr val="dk1"/>
              </a:buClr>
              <a:buSzPct val="166666"/>
              <a:buNone/>
            </a:pPr>
            <a:endParaRPr lang="en" sz="2400" dirty="0"/>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Ethics Statements Across the “Boards”</a:t>
            </a:r>
            <a:endParaRPr lang="en-US" dirty="0"/>
          </a:p>
        </p:txBody>
      </p:sp>
      <p:sp>
        <p:nvSpPr>
          <p:cNvPr id="3" name="Text Placeholder 2"/>
          <p:cNvSpPr>
            <a:spLocks noGrp="1"/>
          </p:cNvSpPr>
          <p:nvPr>
            <p:ph type="body" idx="1"/>
          </p:nvPr>
        </p:nvSpPr>
        <p:spPr/>
        <p:txBody>
          <a:bodyPr>
            <a:noAutofit/>
          </a:bodyPr>
          <a:lstStyle/>
          <a:p>
            <a:pPr>
              <a:buClr>
                <a:schemeClr val="tx1"/>
              </a:buClr>
              <a:buFont typeface="Arial"/>
              <a:buChar char="•"/>
            </a:pPr>
            <a:r>
              <a:rPr lang="en-US" sz="1200" dirty="0" smtClean="0"/>
              <a:t>American Association of Marriage and Family Therapists</a:t>
            </a:r>
          </a:p>
          <a:p>
            <a:pPr lvl="1">
              <a:buClr>
                <a:schemeClr val="tx1"/>
              </a:buClr>
              <a:buFont typeface="Arial"/>
              <a:buChar char="•"/>
            </a:pPr>
            <a:r>
              <a:rPr lang="en-US" sz="1200" dirty="0" smtClean="0"/>
              <a:t>“When </a:t>
            </a:r>
            <a:r>
              <a:rPr lang="en-US" sz="1200" dirty="0"/>
              <a:t>using electronic methods for communication, billing, recordkeeping, or other elements of client care, marriage and family therapists ensure that their electronic data storage and communications are privacy protected consistent with all applicable law</a:t>
            </a:r>
            <a:r>
              <a:rPr lang="en-US" sz="1200" dirty="0" smtClean="0"/>
              <a:t>.” </a:t>
            </a:r>
            <a:r>
              <a:rPr lang="en-US" sz="1200" b="1" dirty="0" smtClean="0"/>
              <a:t>AAMFT Code of Ethics, 2012, 2.7 Protection of Electronic Information</a:t>
            </a:r>
            <a:endParaRPr lang="en-US" sz="1200" dirty="0"/>
          </a:p>
          <a:p>
            <a:pPr>
              <a:buClr>
                <a:schemeClr val="tx1"/>
              </a:buClr>
              <a:buFont typeface="Arial"/>
              <a:buChar char="•"/>
            </a:pPr>
            <a:r>
              <a:rPr lang="en-US" sz="1200" dirty="0" smtClean="0"/>
              <a:t>American Counseling Association</a:t>
            </a:r>
          </a:p>
          <a:p>
            <a:pPr lvl="1">
              <a:buClr>
                <a:schemeClr val="tx1"/>
              </a:buClr>
              <a:buFont typeface="Arial"/>
              <a:buChar char="•"/>
            </a:pPr>
            <a:r>
              <a:rPr lang="en-US" sz="1200" dirty="0" smtClean="0"/>
              <a:t>“Counselors take precautions to ensure the confidentiality of all information transmitted through the use of any medium.” </a:t>
            </a:r>
            <a:r>
              <a:rPr lang="en-US" sz="1200" b="1" dirty="0" smtClean="0"/>
              <a:t>ACA Code of Ethics, 2014, B.3.e</a:t>
            </a:r>
          </a:p>
          <a:p>
            <a:pPr>
              <a:buClr>
                <a:schemeClr val="tx1"/>
              </a:buClr>
              <a:buFont typeface="Arial"/>
              <a:buChar char="•"/>
            </a:pPr>
            <a:r>
              <a:rPr lang="en-US" sz="1200" dirty="0" smtClean="0"/>
              <a:t>National Association of Social Workers</a:t>
            </a:r>
          </a:p>
          <a:p>
            <a:pPr lvl="1">
              <a:buClr>
                <a:schemeClr val="tx1"/>
              </a:buClr>
              <a:buFont typeface="Arial"/>
              <a:buChar char="•"/>
            </a:pPr>
            <a:r>
              <a:rPr lang="en-US" sz="1200" dirty="0" smtClean="0"/>
              <a:t>“Social </a:t>
            </a:r>
            <a:r>
              <a:rPr lang="en-US" sz="1200" dirty="0"/>
              <a:t>workers should take precautions to ensure and maintain the confidentiality of information transmitted to other parties through the use of computers, electronic mail, facsimile machines, telephones and telephone answering machines, and other electronic or computer technology. Disclosure of identifying information should be avoided whenever possible</a:t>
            </a:r>
            <a:r>
              <a:rPr lang="en-US" sz="1200" dirty="0" smtClean="0"/>
              <a:t>.” </a:t>
            </a:r>
            <a:r>
              <a:rPr lang="en-US" sz="1200" b="1" dirty="0" smtClean="0"/>
              <a:t>NASW Code of Ethics, 1996, Revised 2008, 1.07.m</a:t>
            </a:r>
            <a:endParaRPr lang="en-US" sz="1200" dirty="0"/>
          </a:p>
          <a:p>
            <a:pPr lvl="1" indent="0" algn="r">
              <a:buClr>
                <a:schemeClr val="tx1"/>
              </a:buClr>
              <a:buNone/>
            </a:pPr>
            <a:endParaRPr lang="en-US" sz="1200" dirty="0"/>
          </a:p>
          <a:p>
            <a:pPr lvl="1" indent="0" algn="r">
              <a:buClr>
                <a:schemeClr val="tx1"/>
              </a:buClr>
              <a:buNone/>
            </a:pPr>
            <a:r>
              <a:rPr lang="en-US" sz="1200" dirty="0" smtClean="0"/>
              <a:t>http</a:t>
            </a:r>
            <a:r>
              <a:rPr lang="en-US" sz="1200" dirty="0"/>
              <a:t>://</a:t>
            </a:r>
            <a:r>
              <a:rPr lang="en-US" sz="1200" dirty="0" err="1"/>
              <a:t>www.zurinstitute.com</a:t>
            </a:r>
            <a:r>
              <a:rPr lang="en-US" sz="1200" dirty="0"/>
              <a:t>/</a:t>
            </a:r>
            <a:r>
              <a:rPr lang="en-US" sz="1200" dirty="0" err="1"/>
              <a:t>ethicsoftelehealth.html#aamft</a:t>
            </a:r>
            <a:endParaRPr lang="en-US" sz="1200" dirty="0" smtClean="0"/>
          </a:p>
        </p:txBody>
      </p:sp>
    </p:spTree>
    <p:extLst>
      <p:ext uri="{BB962C8B-B14F-4D97-AF65-F5344CB8AC3E}">
        <p14:creationId xmlns:p14="http://schemas.microsoft.com/office/powerpoint/2010/main" val="786298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Hope Model</a:t>
            </a:r>
            <a:endParaRPr lang="en-US" dirty="0"/>
          </a:p>
        </p:txBody>
      </p:sp>
      <p:sp>
        <p:nvSpPr>
          <p:cNvPr id="3" name="Text Placeholder 2"/>
          <p:cNvSpPr>
            <a:spLocks noGrp="1"/>
          </p:cNvSpPr>
          <p:nvPr>
            <p:ph type="body" idx="1"/>
          </p:nvPr>
        </p:nvSpPr>
        <p:spPr/>
        <p:txBody>
          <a:bodyPr>
            <a:normAutofit fontScale="92500" lnSpcReduction="10000"/>
          </a:bodyPr>
          <a:lstStyle/>
          <a:p>
            <a:pPr>
              <a:buClrTx/>
              <a:buFont typeface="Arial" panose="020B0604020202020204" pitchFamily="34" charset="0"/>
              <a:buChar char="•"/>
            </a:pPr>
            <a:r>
              <a:rPr lang="en-US" dirty="0" smtClean="0"/>
              <a:t>Short term strategic</a:t>
            </a:r>
          </a:p>
          <a:p>
            <a:pPr>
              <a:buClrTx/>
              <a:buFont typeface="Arial" panose="020B0604020202020204" pitchFamily="34" charset="0"/>
              <a:buChar char="•"/>
            </a:pPr>
            <a:r>
              <a:rPr lang="en-US" dirty="0" smtClean="0"/>
              <a:t>Religion-accommodative</a:t>
            </a:r>
          </a:p>
          <a:p>
            <a:pPr>
              <a:buClrTx/>
              <a:buFont typeface="Arial" panose="020B0604020202020204" pitchFamily="34" charset="0"/>
              <a:buChar char="•"/>
            </a:pPr>
            <a:r>
              <a:rPr lang="en-US" dirty="0" smtClean="0"/>
              <a:t>New model: attachment, positive psychology/virtues</a:t>
            </a:r>
          </a:p>
          <a:p>
            <a:pPr>
              <a:buClrTx/>
              <a:buFont typeface="Arial" panose="020B0604020202020204" pitchFamily="34" charset="0"/>
              <a:buChar char="•"/>
            </a:pPr>
            <a:r>
              <a:rPr lang="en-US" dirty="0" smtClean="0"/>
              <a:t>Reviewed one of 4 empirically supported treatments for marriage enrichment (Jakubowski et al., 2005)</a:t>
            </a:r>
          </a:p>
          <a:p>
            <a:pPr>
              <a:buClrTx/>
              <a:buFont typeface="Arial" panose="020B0604020202020204" pitchFamily="34" charset="0"/>
              <a:buChar char="•"/>
            </a:pPr>
            <a:r>
              <a:rPr lang="en-US" dirty="0" smtClean="0"/>
              <a:t>20 years of research at VCU (Worthington et al) and 14 years at Regent U.</a:t>
            </a:r>
          </a:p>
          <a:p>
            <a:pPr>
              <a:buClrTx/>
              <a:buFont typeface="Arial" panose="020B0604020202020204" pitchFamily="34" charset="0"/>
              <a:buChar char="•"/>
            </a:pPr>
            <a:r>
              <a:rPr lang="en-US" dirty="0" smtClean="0"/>
              <a:t>Two books on it Worthington (2005) Ripley &amp; Worthington (2014)</a:t>
            </a:r>
            <a:endParaRPr lang="en-US" dirty="0"/>
          </a:p>
        </p:txBody>
      </p:sp>
    </p:spTree>
    <p:extLst>
      <p:ext uri="{BB962C8B-B14F-4D97-AF65-F5344CB8AC3E}">
        <p14:creationId xmlns:p14="http://schemas.microsoft.com/office/powerpoint/2010/main" val="3508441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prstGeom prst="rect">
            <a:avLst/>
          </a:prstGeom>
        </p:spPr>
        <p:txBody>
          <a:bodyPr lIns="91425" tIns="91425" rIns="91425" bIns="91425" anchor="b" anchorCtr="0">
            <a:noAutofit/>
          </a:bodyPr>
          <a:lstStyle/>
          <a:p>
            <a:pPr>
              <a:buNone/>
            </a:pPr>
            <a:r>
              <a:rPr lang="en"/>
              <a:t>E-Hope Consultation </a:t>
            </a:r>
          </a:p>
        </p:txBody>
      </p:sp>
      <p:sp>
        <p:nvSpPr>
          <p:cNvPr id="78" name="Shape 78"/>
          <p:cNvSpPr txBox="1">
            <a:spLocks noGrp="1"/>
          </p:cNvSpPr>
          <p:nvPr>
            <p:ph type="body" idx="1"/>
          </p:nvPr>
        </p:nvSpPr>
        <p:spPr>
          <a:xfrm>
            <a:off x="457200" y="1200150"/>
            <a:ext cx="8526544" cy="3725680"/>
          </a:xfrm>
          <a:prstGeom prst="rect">
            <a:avLst/>
          </a:prstGeom>
        </p:spPr>
        <p:txBody>
          <a:bodyPr lIns="91425" tIns="91425" rIns="91425" bIns="91425" anchor="t" anchorCtr="0">
            <a:noAutofit/>
          </a:bodyPr>
          <a:lstStyle/>
          <a:p>
            <a:pPr marL="457200" lvl="0" indent="-381000" rtl="0">
              <a:buClr>
                <a:schemeClr val="dk1"/>
              </a:buClr>
              <a:buSzPct val="166666"/>
              <a:buFont typeface="Arial"/>
              <a:buChar char="•"/>
            </a:pPr>
            <a:r>
              <a:rPr lang="en" sz="1800" dirty="0"/>
              <a:t>A model based on couple education and enrichment</a:t>
            </a:r>
          </a:p>
          <a:p>
            <a:pPr marL="457200" lvl="0" indent="-381000" rtl="0">
              <a:buClr>
                <a:schemeClr val="dk1"/>
              </a:buClr>
              <a:buSzPct val="166666"/>
              <a:buFont typeface="Arial"/>
              <a:buChar char="•"/>
            </a:pPr>
            <a:r>
              <a:rPr lang="en" sz="1800" dirty="0"/>
              <a:t>Each couple is matched with a consultant who directs and guides them through the process</a:t>
            </a:r>
          </a:p>
          <a:p>
            <a:pPr marL="457200" lvl="0" indent="-381000" rtl="0">
              <a:buClr>
                <a:schemeClr val="dk1"/>
              </a:buClr>
              <a:buSzPct val="166666"/>
              <a:buFont typeface="Arial"/>
              <a:buChar char="•"/>
            </a:pPr>
            <a:r>
              <a:rPr lang="en" sz="1800" dirty="0"/>
              <a:t>The couple can choose their own modules and materials to work through</a:t>
            </a:r>
          </a:p>
          <a:p>
            <a:pPr marL="914400" lvl="1" indent="-381000" rtl="0">
              <a:buClr>
                <a:schemeClr val="dk1"/>
              </a:buClr>
              <a:buSzPct val="80000"/>
              <a:buFont typeface="Courier New"/>
              <a:buChar char="o"/>
            </a:pPr>
            <a:r>
              <a:rPr lang="en-US" dirty="0"/>
              <a:t>M</a:t>
            </a:r>
            <a:r>
              <a:rPr lang="en" dirty="0" smtClean="0"/>
              <a:t>odules </a:t>
            </a:r>
            <a:r>
              <a:rPr lang="en" dirty="0"/>
              <a:t>consist of worksheets, videos, </a:t>
            </a:r>
            <a:r>
              <a:rPr lang="en" dirty="0" smtClean="0"/>
              <a:t>blogs &amp; V</a:t>
            </a:r>
            <a:r>
              <a:rPr lang="en-US" dirty="0" smtClean="0"/>
              <a:t>s</a:t>
            </a:r>
            <a:r>
              <a:rPr lang="en" dirty="0" smtClean="0"/>
              <a:t>ee conversation</a:t>
            </a:r>
            <a:endParaRPr lang="en" dirty="0"/>
          </a:p>
          <a:p>
            <a:pPr marL="457200" lvl="0" indent="-381000" rtl="0">
              <a:buClr>
                <a:schemeClr val="dk1"/>
              </a:buClr>
              <a:buSzPct val="166666"/>
              <a:buFont typeface="Arial"/>
              <a:buChar char="•"/>
            </a:pPr>
            <a:r>
              <a:rPr lang="en" sz="1800" dirty="0"/>
              <a:t>The consultant also suggests relevant materials</a:t>
            </a:r>
          </a:p>
          <a:p>
            <a:pPr marL="457200" lvl="0" indent="-381000" rtl="0">
              <a:buClr>
                <a:schemeClr val="dk1"/>
              </a:buClr>
              <a:buSzPct val="166666"/>
              <a:buFont typeface="Arial"/>
              <a:buChar char="•"/>
            </a:pPr>
            <a:r>
              <a:rPr lang="en" sz="1800" dirty="0"/>
              <a:t>The consultant meets with the couple two times a month over a period of two months</a:t>
            </a: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prstGeom prst="rect">
            <a:avLst/>
          </a:prstGeom>
        </p:spPr>
        <p:txBody>
          <a:bodyPr lIns="91425" tIns="91425" rIns="91425" bIns="91425" anchor="b" anchorCtr="0">
            <a:noAutofit/>
          </a:bodyPr>
          <a:lstStyle/>
          <a:p>
            <a:pPr>
              <a:buNone/>
            </a:pPr>
            <a:r>
              <a:rPr lang="en"/>
              <a:t>Why Consultation?</a:t>
            </a:r>
          </a:p>
        </p:txBody>
      </p:sp>
      <p:sp>
        <p:nvSpPr>
          <p:cNvPr id="84" name="Shape 84"/>
          <p:cNvSpPr txBox="1">
            <a:spLocks noGrp="1"/>
          </p:cNvSpPr>
          <p:nvPr>
            <p:ph type="body" idx="1"/>
          </p:nvPr>
        </p:nvSpPr>
        <p:spPr>
          <a:xfrm>
            <a:off x="457200" y="1063934"/>
            <a:ext cx="8229600" cy="3725680"/>
          </a:xfrm>
          <a:prstGeom prst="rect">
            <a:avLst/>
          </a:prstGeom>
        </p:spPr>
        <p:txBody>
          <a:bodyPr lIns="91425" tIns="91425" rIns="91425" bIns="91425" anchor="t" anchorCtr="0">
            <a:noAutofit/>
          </a:bodyPr>
          <a:lstStyle/>
          <a:p>
            <a:pPr marL="457200" lvl="0" indent="-381000" rtl="0">
              <a:buClr>
                <a:schemeClr val="dk1"/>
              </a:buClr>
              <a:buSzPct val="166666"/>
              <a:buFont typeface="Arial"/>
              <a:buChar char="•"/>
            </a:pPr>
            <a:r>
              <a:rPr lang="en" dirty="0"/>
              <a:t>Couples should not have serious psychopathology, serious violence, substance abuse, separation, or significant relational problems</a:t>
            </a:r>
          </a:p>
          <a:p>
            <a:pPr marL="457200" lvl="0" indent="-381000" rtl="0">
              <a:buClr>
                <a:schemeClr val="dk1"/>
              </a:buClr>
              <a:buSzPct val="166666"/>
              <a:buFont typeface="Arial"/>
              <a:buChar char="•"/>
            </a:pPr>
            <a:r>
              <a:rPr lang="en" dirty="0"/>
              <a:t>Emphasis on enrichment rather than counseling</a:t>
            </a:r>
          </a:p>
          <a:p>
            <a:pPr marL="457200" lvl="0" indent="-381000" rtl="0">
              <a:buClr>
                <a:schemeClr val="dk1"/>
              </a:buClr>
              <a:buSzPct val="166666"/>
              <a:buFont typeface="Arial"/>
              <a:buChar char="•"/>
            </a:pPr>
            <a:r>
              <a:rPr lang="en" dirty="0"/>
              <a:t>If serious distress or issues become relevant, couples will be referred for counseling</a:t>
            </a:r>
          </a:p>
          <a:p>
            <a:pPr marL="457200" lvl="0" indent="-381000" rtl="0">
              <a:buClr>
                <a:schemeClr val="dk1"/>
              </a:buClr>
              <a:buSzPct val="166666"/>
              <a:buFont typeface="Arial"/>
              <a:buChar char="•"/>
            </a:pPr>
            <a:r>
              <a:rPr lang="en" dirty="0"/>
              <a:t>Consultant supports couple in meeting their relationship goals and growth</a:t>
            </a:r>
          </a:p>
          <a:p>
            <a:pPr marL="914400" lvl="1" indent="-381000">
              <a:buClr>
                <a:schemeClr val="dk1"/>
              </a:buClr>
              <a:buSzPct val="80000"/>
              <a:buFont typeface="Courier New"/>
              <a:buChar char="o"/>
            </a:pPr>
            <a:r>
              <a:rPr lang="en" sz="2000" dirty="0"/>
              <a:t>couples counseling is to assist with healing and repair from dysfunctional relationship patterns</a:t>
            </a: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prstGeom prst="rect">
            <a:avLst/>
          </a:prstGeom>
        </p:spPr>
        <p:txBody>
          <a:bodyPr lIns="91425" tIns="91425" rIns="91425" bIns="91425" anchor="b" anchorCtr="0">
            <a:noAutofit/>
          </a:bodyPr>
          <a:lstStyle/>
          <a:p>
            <a:pPr>
              <a:buNone/>
            </a:pPr>
            <a:r>
              <a:rPr lang="en-US" sz="3000" dirty="0" smtClean="0"/>
              <a:t>Ethical </a:t>
            </a:r>
            <a:r>
              <a:rPr lang="en" sz="3000" dirty="0" smtClean="0"/>
              <a:t>Issues </a:t>
            </a:r>
            <a:r>
              <a:rPr lang="en" sz="3000" dirty="0"/>
              <a:t>Specific to Couples Work</a:t>
            </a:r>
          </a:p>
        </p:txBody>
      </p:sp>
      <p:sp>
        <p:nvSpPr>
          <p:cNvPr id="90" name="Shape 90"/>
          <p:cNvSpPr txBox="1">
            <a:spLocks noGrp="1"/>
          </p:cNvSpPr>
          <p:nvPr>
            <p:ph sz="half" idx="1"/>
          </p:nvPr>
        </p:nvSpPr>
        <p:spPr>
          <a:xfrm>
            <a:off x="674541" y="1720429"/>
            <a:ext cx="3566160" cy="2761059"/>
          </a:xfrm>
          <a:prstGeom prst="rect">
            <a:avLst/>
          </a:prstGeom>
        </p:spPr>
        <p:txBody>
          <a:bodyPr lIns="91425" tIns="91425" rIns="91425" bIns="91425" anchor="t" anchorCtr="0">
            <a:noAutofit/>
          </a:bodyPr>
          <a:lstStyle/>
          <a:p>
            <a:pPr marL="419100">
              <a:buClr>
                <a:schemeClr val="dk1"/>
              </a:buClr>
              <a:buSzPct val="166666"/>
              <a:buFont typeface="Arial"/>
              <a:buChar char="•"/>
            </a:pPr>
            <a:r>
              <a:rPr lang="en-US" dirty="0"/>
              <a:t>Screening couples for suitability </a:t>
            </a:r>
          </a:p>
          <a:p>
            <a:pPr marL="419100">
              <a:buClr>
                <a:schemeClr val="dk1"/>
              </a:buClr>
              <a:buSzPct val="166666"/>
              <a:buFont typeface="Arial"/>
              <a:buChar char="•"/>
            </a:pPr>
            <a:r>
              <a:rPr lang="en-US" dirty="0"/>
              <a:t>Connectivity Issues</a:t>
            </a:r>
            <a:endParaRPr lang="en" dirty="0"/>
          </a:p>
          <a:p>
            <a:pPr marL="419100">
              <a:buClr>
                <a:schemeClr val="dk1"/>
              </a:buClr>
              <a:buSzPct val="166666"/>
              <a:buFont typeface="Arial"/>
              <a:buChar char="•"/>
            </a:pPr>
            <a:r>
              <a:rPr lang="en-US" dirty="0"/>
              <a:t>Referral and Safety Issues</a:t>
            </a:r>
            <a:endParaRPr lang="en" dirty="0"/>
          </a:p>
          <a:p>
            <a:pPr marL="419100">
              <a:buClr>
                <a:schemeClr val="dk1"/>
              </a:buClr>
              <a:buSzPct val="166666"/>
              <a:buFont typeface="Arial"/>
              <a:buChar char="•"/>
            </a:pPr>
            <a:r>
              <a:rPr lang="en-US" dirty="0"/>
              <a:t>Confidentiality </a:t>
            </a:r>
            <a:endParaRPr lang="en" dirty="0"/>
          </a:p>
          <a:p>
            <a:pPr marL="419100">
              <a:buClr>
                <a:schemeClr val="dk1"/>
              </a:buClr>
              <a:buSzPct val="166666"/>
              <a:buFont typeface="Arial"/>
              <a:buChar char="•"/>
            </a:pPr>
            <a:r>
              <a:rPr lang="en-US" dirty="0"/>
              <a:t>Informed </a:t>
            </a:r>
            <a:r>
              <a:rPr lang="en-US" dirty="0" smtClean="0"/>
              <a:t>Consent</a:t>
            </a:r>
            <a:endParaRPr lang="en" dirty="0"/>
          </a:p>
        </p:txBody>
      </p:sp>
      <p:sp>
        <p:nvSpPr>
          <p:cNvPr id="2" name="Content Placeholder 1"/>
          <p:cNvSpPr>
            <a:spLocks noGrp="1"/>
          </p:cNvSpPr>
          <p:nvPr>
            <p:ph sz="half" idx="2"/>
          </p:nvPr>
        </p:nvSpPr>
        <p:spPr>
          <a:xfrm>
            <a:off x="4459376" y="1762887"/>
            <a:ext cx="3987039" cy="2761059"/>
          </a:xfrm>
        </p:spPr>
        <p:txBody>
          <a:bodyPr>
            <a:normAutofit fontScale="77500" lnSpcReduction="20000"/>
          </a:bodyPr>
          <a:lstStyle/>
          <a:p>
            <a:pPr marL="419100">
              <a:buClr>
                <a:schemeClr val="dk1"/>
              </a:buClr>
              <a:buSzPct val="166666"/>
              <a:buFont typeface="Arial" panose="020B0604020202020204" pitchFamily="34" charset="0"/>
              <a:buChar char="•"/>
            </a:pPr>
            <a:r>
              <a:rPr lang="en-US" sz="2300" dirty="0"/>
              <a:t>Education</a:t>
            </a:r>
          </a:p>
          <a:p>
            <a:pPr marL="419100">
              <a:buClr>
                <a:schemeClr val="dk1"/>
              </a:buClr>
              <a:buSzPct val="166666"/>
              <a:buFont typeface="Arial" panose="020B0604020202020204" pitchFamily="34" charset="0"/>
              <a:buChar char="•"/>
            </a:pPr>
            <a:r>
              <a:rPr lang="en-US" sz="2300" dirty="0"/>
              <a:t>Consultation environment</a:t>
            </a:r>
          </a:p>
          <a:p>
            <a:pPr marL="768350" lvl="1" indent="-342900">
              <a:buClr>
                <a:schemeClr val="dk1"/>
              </a:buClr>
              <a:buSzPct val="166666"/>
              <a:buFont typeface="Arial" panose="020B0604020202020204" pitchFamily="34" charset="0"/>
              <a:buChar char="•"/>
            </a:pPr>
            <a:r>
              <a:rPr lang="en-US" sz="2300" dirty="0"/>
              <a:t>Couples may not have as secure of an environment as the consultant (Bischoff, 2004)  </a:t>
            </a:r>
          </a:p>
          <a:p>
            <a:pPr marL="419100">
              <a:buClr>
                <a:schemeClr val="dk1"/>
              </a:buClr>
              <a:buSzPct val="166666"/>
              <a:buFont typeface="Arial" panose="020B0604020202020204" pitchFamily="34" charset="0"/>
              <a:buChar char="•"/>
            </a:pPr>
            <a:r>
              <a:rPr lang="en-US" sz="2300" dirty="0"/>
              <a:t>Mental Status (Bischoff, 2004)</a:t>
            </a:r>
          </a:p>
          <a:p>
            <a:pPr marL="768350" lvl="1" indent="-342900">
              <a:buClr>
                <a:schemeClr val="dk1"/>
              </a:buClr>
              <a:buSzPct val="166666"/>
              <a:buFont typeface="Arial" panose="020B0604020202020204" pitchFamily="34" charset="0"/>
              <a:buChar char="•"/>
            </a:pPr>
            <a:r>
              <a:rPr lang="en-US" sz="2300" dirty="0"/>
              <a:t>May be difficult to obtain for two individuals </a:t>
            </a:r>
            <a:endParaRPr lang="en" sz="2300" dirty="0"/>
          </a:p>
          <a:p>
            <a:pPr>
              <a:buFont typeface="Arial" panose="020B0604020202020204" pitchFamily="34" charset="0"/>
              <a:buChar char="•"/>
            </a:pPr>
            <a:endParaRPr lang="en-US" dirty="0"/>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title"/>
          </p:nvPr>
        </p:nvSpPr>
        <p:spPr>
          <a:prstGeom prst="rect">
            <a:avLst/>
          </a:prstGeom>
        </p:spPr>
        <p:txBody>
          <a:bodyPr lIns="91425" tIns="91425" rIns="91425" bIns="91425" anchor="b" anchorCtr="0">
            <a:noAutofit/>
          </a:bodyPr>
          <a:lstStyle/>
          <a:p>
            <a:pPr>
              <a:buNone/>
            </a:pPr>
            <a:r>
              <a:rPr lang="en"/>
              <a:t>Overview</a:t>
            </a:r>
          </a:p>
        </p:txBody>
      </p:sp>
      <p:sp>
        <p:nvSpPr>
          <p:cNvPr id="30" name="Shape 30"/>
          <p:cNvSpPr txBox="1">
            <a:spLocks noGrp="1"/>
          </p:cNvSpPr>
          <p:nvPr>
            <p:ph type="body" idx="1"/>
          </p:nvPr>
        </p:nvSpPr>
        <p:spPr>
          <a:prstGeom prst="rect">
            <a:avLst/>
          </a:prstGeom>
        </p:spPr>
        <p:txBody>
          <a:bodyPr lIns="91425" tIns="91425" rIns="91425" bIns="91425" anchor="t" anchorCtr="0">
            <a:noAutofit/>
          </a:bodyPr>
          <a:lstStyle/>
          <a:p>
            <a:pPr marL="457200" lvl="0" indent="-381000" rtl="0">
              <a:buClr>
                <a:schemeClr val="dk1"/>
              </a:buClr>
              <a:buSzPct val="166666"/>
              <a:buFont typeface="Arial"/>
              <a:buChar char="•"/>
            </a:pPr>
            <a:r>
              <a:rPr lang="en" sz="2400" dirty="0"/>
              <a:t>What is Telehealth?</a:t>
            </a:r>
          </a:p>
          <a:p>
            <a:pPr marL="457200" lvl="0" indent="-381000" rtl="0">
              <a:buClr>
                <a:schemeClr val="dk1"/>
              </a:buClr>
              <a:buSzPct val="166666"/>
              <a:buFont typeface="Arial"/>
              <a:buChar char="•"/>
            </a:pPr>
            <a:r>
              <a:rPr lang="en" sz="2400" dirty="0"/>
              <a:t>Telemental Health</a:t>
            </a:r>
          </a:p>
          <a:p>
            <a:pPr marL="457200" lvl="0" indent="-381000" rtl="0">
              <a:buClr>
                <a:schemeClr val="dk1"/>
              </a:buClr>
              <a:buSzPct val="166666"/>
              <a:buFont typeface="Arial"/>
              <a:buChar char="•"/>
            </a:pPr>
            <a:r>
              <a:rPr lang="en" sz="2400" dirty="0"/>
              <a:t>General Ethical Considerations</a:t>
            </a:r>
          </a:p>
          <a:p>
            <a:pPr marL="457200" lvl="0" indent="-381000" rtl="0">
              <a:buClr>
                <a:schemeClr val="dk1"/>
              </a:buClr>
              <a:buSzPct val="166666"/>
              <a:buFont typeface="Arial"/>
              <a:buChar char="•"/>
            </a:pPr>
            <a:r>
              <a:rPr lang="en" sz="2400" dirty="0"/>
              <a:t>E-Hope Couples Consultation</a:t>
            </a:r>
          </a:p>
          <a:p>
            <a:pPr marL="457200" lvl="0" indent="-381000" rtl="0">
              <a:buClr>
                <a:schemeClr val="dk1"/>
              </a:buClr>
              <a:buSzPct val="166666"/>
              <a:buFont typeface="Arial"/>
              <a:buChar char="•"/>
            </a:pPr>
            <a:r>
              <a:rPr lang="en-US" sz="2400" dirty="0" smtClean="0"/>
              <a:t>Ethical </a:t>
            </a:r>
            <a:r>
              <a:rPr lang="en" sz="2400" dirty="0" smtClean="0"/>
              <a:t>Issues </a:t>
            </a:r>
            <a:r>
              <a:rPr lang="en" sz="2400" dirty="0"/>
              <a:t>Specific to Couples Work</a:t>
            </a:r>
          </a:p>
          <a:p>
            <a:pPr marL="457200" lvl="0" indent="-381000">
              <a:buClr>
                <a:schemeClr val="dk1"/>
              </a:buClr>
              <a:buSzPct val="166666"/>
              <a:buFont typeface="Arial"/>
              <a:buChar char="•"/>
            </a:pPr>
            <a:r>
              <a:rPr lang="en" sz="2400" dirty="0"/>
              <a:t>Case Studies</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prstGeom prst="rect">
            <a:avLst/>
          </a:prstGeom>
        </p:spPr>
        <p:txBody>
          <a:bodyPr lIns="91425" tIns="91425" rIns="91425" bIns="91425" anchor="b" anchorCtr="0">
            <a:noAutofit/>
          </a:bodyPr>
          <a:lstStyle/>
          <a:p>
            <a:pPr>
              <a:buNone/>
            </a:pPr>
            <a:r>
              <a:rPr lang="en"/>
              <a:t>Case Studies</a:t>
            </a:r>
          </a:p>
        </p:txBody>
      </p:sp>
      <p:sp>
        <p:nvSpPr>
          <p:cNvPr id="96" name="Shape 96"/>
          <p:cNvSpPr txBox="1">
            <a:spLocks noGrp="1"/>
          </p:cNvSpPr>
          <p:nvPr>
            <p:ph type="body" idx="1"/>
          </p:nvPr>
        </p:nvSpPr>
        <p:spPr>
          <a:prstGeom prst="rect">
            <a:avLst/>
          </a:prstGeom>
        </p:spPr>
        <p:txBody>
          <a:bodyPr lIns="91425" tIns="91425" rIns="91425" bIns="91425" anchor="t" anchorCtr="0">
            <a:noAutofit/>
          </a:bodyPr>
          <a:lstStyle/>
          <a:p>
            <a:pPr>
              <a:buClr>
                <a:schemeClr val="tx1"/>
              </a:buClr>
              <a:buFont typeface="Arial"/>
              <a:buChar char="•"/>
            </a:pPr>
            <a:r>
              <a:rPr lang="en-US" sz="2400" dirty="0" smtClean="0"/>
              <a:t>African American Couple </a:t>
            </a:r>
          </a:p>
          <a:p>
            <a:pPr>
              <a:buClr>
                <a:schemeClr val="tx1"/>
              </a:buClr>
              <a:buFont typeface="Arial"/>
              <a:buChar char="•"/>
            </a:pPr>
            <a:r>
              <a:rPr lang="en-US" sz="2400" dirty="0" smtClean="0"/>
              <a:t>Mid 40s</a:t>
            </a:r>
          </a:p>
          <a:p>
            <a:pPr>
              <a:buClr>
                <a:schemeClr val="tx1"/>
              </a:buClr>
              <a:buFont typeface="Arial"/>
              <a:buChar char="•"/>
            </a:pPr>
            <a:r>
              <a:rPr lang="en-US" sz="2400" dirty="0" smtClean="0"/>
              <a:t>Seeking online couples consultation due to busy schedule</a:t>
            </a:r>
          </a:p>
          <a:p>
            <a:pPr>
              <a:buClr>
                <a:schemeClr val="tx1"/>
              </a:buClr>
              <a:buFont typeface="Arial"/>
              <a:buChar char="•"/>
            </a:pPr>
            <a:r>
              <a:rPr lang="en-US" sz="2400" dirty="0" smtClean="0"/>
              <a:t>Main concerns are in the area of communication </a:t>
            </a:r>
            <a:endParaRPr sz="2400" dirty="0"/>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prstGeom prst="rect">
            <a:avLst/>
          </a:prstGeom>
        </p:spPr>
        <p:txBody>
          <a:bodyPr lIns="91425" tIns="91425" rIns="91425" bIns="91425" anchor="b" anchorCtr="0">
            <a:noAutofit/>
          </a:bodyPr>
          <a:lstStyle/>
          <a:p>
            <a:pPr>
              <a:buNone/>
            </a:pPr>
            <a:r>
              <a:rPr lang="en"/>
              <a:t>References</a:t>
            </a:r>
          </a:p>
        </p:txBody>
      </p:sp>
      <p:sp>
        <p:nvSpPr>
          <p:cNvPr id="102" name="Shape 102"/>
          <p:cNvSpPr txBox="1">
            <a:spLocks noGrp="1"/>
          </p:cNvSpPr>
          <p:nvPr>
            <p:ph type="body" idx="1"/>
          </p:nvPr>
        </p:nvSpPr>
        <p:spPr>
          <a:xfrm>
            <a:off x="457200" y="1063228"/>
            <a:ext cx="8229600" cy="3862602"/>
          </a:xfrm>
          <a:prstGeom prst="rect">
            <a:avLst/>
          </a:prstGeom>
        </p:spPr>
        <p:txBody>
          <a:bodyPr lIns="91425" tIns="91425" rIns="91425" bIns="91425" anchor="t" anchorCtr="0">
            <a:noAutofit/>
          </a:bodyPr>
          <a:lstStyle/>
          <a:p>
            <a:pPr marL="0" lvl="0" indent="-457200" rtl="0">
              <a:buNone/>
            </a:pPr>
            <a:r>
              <a:rPr lang="en" sz="1200" dirty="0" smtClean="0">
                <a:latin typeface="+mj-lt"/>
                <a:ea typeface="Verdana"/>
                <a:cs typeface="Verdana"/>
                <a:sym typeface="Verdana"/>
              </a:rPr>
              <a:t>Baker</a:t>
            </a:r>
            <a:r>
              <a:rPr lang="en" sz="1200" dirty="0">
                <a:latin typeface="+mj-lt"/>
                <a:ea typeface="Verdana"/>
                <a:cs typeface="Verdana"/>
                <a:sym typeface="Verdana"/>
              </a:rPr>
              <a:t>, D. C. &amp; Bufka, L. F. (2011).  Preparing for the Telehealth World: Navigating  </a:t>
            </a:r>
            <a:r>
              <a:rPr lang="en" sz="1200" dirty="0" smtClean="0">
                <a:latin typeface="+mj-lt"/>
                <a:ea typeface="Verdana"/>
                <a:cs typeface="Verdana"/>
                <a:sym typeface="Verdana"/>
              </a:rPr>
              <a:t>Legal,</a:t>
            </a:r>
            <a:r>
              <a:rPr lang="en-US" sz="1200" dirty="0" smtClean="0">
                <a:latin typeface="+mj-lt"/>
                <a:ea typeface="Verdana"/>
                <a:cs typeface="Verdana"/>
                <a:sym typeface="Verdana"/>
              </a:rPr>
              <a:t> 		</a:t>
            </a:r>
            <a:r>
              <a:rPr lang="en" sz="1200" dirty="0" smtClean="0">
                <a:latin typeface="+mj-lt"/>
                <a:ea typeface="Verdana"/>
                <a:cs typeface="Verdana"/>
                <a:sym typeface="Verdana"/>
              </a:rPr>
              <a:t>Regulatory</a:t>
            </a:r>
            <a:r>
              <a:rPr lang="en" sz="1200" dirty="0">
                <a:latin typeface="+mj-lt"/>
                <a:ea typeface="Verdana"/>
                <a:cs typeface="Verdana"/>
                <a:sym typeface="Verdana"/>
              </a:rPr>
              <a:t>, </a:t>
            </a:r>
            <a:r>
              <a:rPr lang="en-US" sz="1200" dirty="0" smtClean="0">
                <a:latin typeface="+mj-lt"/>
                <a:ea typeface="Verdana"/>
                <a:cs typeface="Verdana"/>
                <a:sym typeface="Verdana"/>
              </a:rPr>
              <a:t>	</a:t>
            </a:r>
            <a:r>
              <a:rPr lang="en" sz="1200" dirty="0" smtClean="0">
                <a:latin typeface="+mj-lt"/>
                <a:ea typeface="Verdana"/>
                <a:cs typeface="Verdana"/>
                <a:sym typeface="Verdana"/>
              </a:rPr>
              <a:t>Reimbursement</a:t>
            </a:r>
            <a:r>
              <a:rPr lang="en" sz="1200" dirty="0">
                <a:latin typeface="+mj-lt"/>
                <a:ea typeface="Verdana"/>
                <a:cs typeface="Verdana"/>
                <a:sym typeface="Verdana"/>
              </a:rPr>
              <a:t>, and </a:t>
            </a:r>
            <a:r>
              <a:rPr lang="en" sz="1200" dirty="0" smtClean="0">
                <a:latin typeface="+mj-lt"/>
                <a:ea typeface="Verdana"/>
                <a:cs typeface="Verdana"/>
                <a:sym typeface="Verdana"/>
              </a:rPr>
              <a:t>Ethical </a:t>
            </a:r>
            <a:r>
              <a:rPr lang="en" sz="1200" dirty="0">
                <a:latin typeface="+mj-lt"/>
                <a:ea typeface="Verdana"/>
                <a:cs typeface="Verdana"/>
                <a:sym typeface="Verdana"/>
              </a:rPr>
              <a:t>Issues in an Electronic </a:t>
            </a:r>
            <a:r>
              <a:rPr lang="en" sz="1200" dirty="0" smtClean="0">
                <a:latin typeface="+mj-lt"/>
                <a:ea typeface="Verdana"/>
                <a:cs typeface="Verdana"/>
                <a:sym typeface="Verdana"/>
              </a:rPr>
              <a:t>Age.</a:t>
            </a:r>
            <a:r>
              <a:rPr lang="en-US" sz="1200" dirty="0" smtClean="0">
                <a:latin typeface="+mj-lt"/>
                <a:ea typeface="Verdana"/>
                <a:cs typeface="Verdana"/>
                <a:sym typeface="Verdana"/>
              </a:rPr>
              <a:t> </a:t>
            </a:r>
            <a:r>
              <a:rPr lang="en-US" sz="1200" i="1" dirty="0" smtClean="0">
                <a:latin typeface="+mj-lt"/>
                <a:ea typeface="Verdana"/>
                <a:cs typeface="Verdana"/>
                <a:sym typeface="Verdana"/>
              </a:rPr>
              <a:t>P</a:t>
            </a:r>
            <a:r>
              <a:rPr lang="en" sz="1200" i="1" dirty="0" smtClean="0">
                <a:latin typeface="+mj-lt"/>
                <a:ea typeface="Verdana"/>
                <a:cs typeface="Verdana"/>
                <a:sym typeface="Verdana"/>
              </a:rPr>
              <a:t>rofessional Psychology: 	Research </a:t>
            </a:r>
            <a:r>
              <a:rPr lang="en" sz="1200" i="1" dirty="0">
                <a:latin typeface="+mj-lt"/>
                <a:ea typeface="Verdana"/>
                <a:cs typeface="Verdana"/>
                <a:sym typeface="Verdana"/>
              </a:rPr>
              <a:t>and </a:t>
            </a:r>
            <a:r>
              <a:rPr lang="en" sz="1200" i="1" dirty="0" smtClean="0">
                <a:latin typeface="+mj-lt"/>
                <a:ea typeface="Verdana"/>
                <a:cs typeface="Verdana"/>
                <a:sym typeface="Verdana"/>
              </a:rPr>
              <a:t>Practice</a:t>
            </a:r>
            <a:r>
              <a:rPr lang="en" sz="1200" i="1" dirty="0">
                <a:latin typeface="+mj-lt"/>
                <a:ea typeface="Verdana"/>
                <a:cs typeface="Verdana"/>
                <a:sym typeface="Verdana"/>
              </a:rPr>
              <a:t>, 42(6), </a:t>
            </a:r>
            <a:r>
              <a:rPr lang="en" sz="1200" dirty="0">
                <a:latin typeface="+mj-lt"/>
                <a:ea typeface="Verdana"/>
                <a:cs typeface="Verdana"/>
                <a:sym typeface="Verdana"/>
              </a:rPr>
              <a:t>405-411. </a:t>
            </a:r>
            <a:endParaRPr lang="en-US" sz="1200" dirty="0" smtClean="0">
              <a:latin typeface="+mj-lt"/>
              <a:ea typeface="Verdana"/>
              <a:cs typeface="Verdana"/>
              <a:sym typeface="Verdana"/>
            </a:endParaRPr>
          </a:p>
          <a:p>
            <a:pPr marL="0" lvl="0" indent="-457200">
              <a:spcBef>
                <a:spcPts val="0"/>
              </a:spcBef>
              <a:buNone/>
            </a:pPr>
            <a:endParaRPr lang="en-US" sz="1200" dirty="0" smtClean="0">
              <a:latin typeface="+mj-lt"/>
              <a:ea typeface="Verdana"/>
              <a:cs typeface="Verdana"/>
              <a:sym typeface="Verdana"/>
            </a:endParaRPr>
          </a:p>
          <a:p>
            <a:pPr marL="0" lvl="0" indent="-457200">
              <a:spcBef>
                <a:spcPts val="0"/>
              </a:spcBef>
              <a:buNone/>
            </a:pPr>
            <a:r>
              <a:rPr lang="en" sz="1200" dirty="0" smtClean="0">
                <a:latin typeface="+mj-lt"/>
                <a:ea typeface="Verdana"/>
                <a:cs typeface="Verdana"/>
                <a:sym typeface="Verdana"/>
              </a:rPr>
              <a:t>Bischoff</a:t>
            </a:r>
            <a:r>
              <a:rPr lang="en" sz="1200" dirty="0">
                <a:latin typeface="+mj-lt"/>
                <a:ea typeface="Verdana"/>
                <a:cs typeface="Verdana"/>
                <a:sym typeface="Verdana"/>
              </a:rPr>
              <a:t>, R.J. (2004). Considerations in the Use of Telecommunications as a Primmary </a:t>
            </a:r>
            <a:r>
              <a:rPr lang="en" sz="1200" dirty="0" smtClean="0">
                <a:latin typeface="+mj-lt"/>
                <a:ea typeface="Verdana"/>
                <a:cs typeface="Verdana"/>
                <a:sym typeface="Verdana"/>
              </a:rPr>
              <a:t>TreatmentMedium</a:t>
            </a:r>
            <a:r>
              <a:rPr lang="en" sz="1200" dirty="0">
                <a:latin typeface="+mj-lt"/>
                <a:ea typeface="Verdana"/>
                <a:cs typeface="Verdana"/>
                <a:sym typeface="Verdana"/>
              </a:rPr>
              <a:t>: The </a:t>
            </a:r>
            <a:r>
              <a:rPr lang="en-US" sz="1200" dirty="0" smtClean="0">
                <a:latin typeface="+mj-lt"/>
                <a:ea typeface="Verdana"/>
                <a:cs typeface="Verdana"/>
                <a:sym typeface="Verdana"/>
              </a:rPr>
              <a:t>	</a:t>
            </a:r>
            <a:r>
              <a:rPr lang="en" sz="1200" dirty="0" smtClean="0">
                <a:latin typeface="+mj-lt"/>
                <a:ea typeface="Verdana"/>
                <a:cs typeface="Verdana"/>
                <a:sym typeface="Verdana"/>
              </a:rPr>
              <a:t>Application </a:t>
            </a:r>
            <a:r>
              <a:rPr lang="en" sz="1200" dirty="0">
                <a:latin typeface="+mj-lt"/>
                <a:ea typeface="Verdana"/>
                <a:cs typeface="Verdana"/>
                <a:sym typeface="Verdana"/>
              </a:rPr>
              <a:t>of Behavioral Telehealth to Marriage and </a:t>
            </a:r>
            <a:r>
              <a:rPr lang="en" sz="1200" dirty="0" smtClean="0">
                <a:latin typeface="+mj-lt"/>
                <a:ea typeface="Verdana"/>
                <a:cs typeface="Verdana"/>
                <a:sym typeface="Verdana"/>
              </a:rPr>
              <a:t>Family </a:t>
            </a:r>
            <a:r>
              <a:rPr lang="en" sz="1200" dirty="0">
                <a:latin typeface="+mj-lt"/>
                <a:ea typeface="Verdana"/>
                <a:cs typeface="Verdana"/>
                <a:sym typeface="Verdana"/>
              </a:rPr>
              <a:t>Therapy. </a:t>
            </a:r>
            <a:r>
              <a:rPr lang="en" sz="1200" i="1" dirty="0" smtClean="0">
                <a:latin typeface="+mj-lt"/>
                <a:ea typeface="Verdana"/>
                <a:cs typeface="Verdana"/>
                <a:sym typeface="Verdana"/>
              </a:rPr>
              <a:t>The</a:t>
            </a:r>
            <a:r>
              <a:rPr lang="en-US" sz="1200" i="1" dirty="0" smtClean="0">
                <a:latin typeface="+mj-lt"/>
                <a:ea typeface="Verdana"/>
                <a:cs typeface="Verdana"/>
                <a:sym typeface="Verdana"/>
              </a:rPr>
              <a:t> </a:t>
            </a:r>
            <a:r>
              <a:rPr lang="en" sz="1200" i="1" dirty="0" smtClean="0">
                <a:latin typeface="+mj-lt"/>
                <a:ea typeface="Verdana"/>
                <a:cs typeface="Verdana"/>
                <a:sym typeface="Verdana"/>
              </a:rPr>
              <a:t>American </a:t>
            </a:r>
            <a:r>
              <a:rPr lang="en" sz="1200" i="1" dirty="0">
                <a:latin typeface="+mj-lt"/>
                <a:ea typeface="Verdana"/>
                <a:cs typeface="Verdana"/>
                <a:sym typeface="Verdana"/>
              </a:rPr>
              <a:t>Journal of </a:t>
            </a:r>
            <a:r>
              <a:rPr lang="en-US" sz="1200" i="1" dirty="0" smtClean="0">
                <a:latin typeface="+mj-lt"/>
                <a:ea typeface="Verdana"/>
                <a:cs typeface="Verdana"/>
                <a:sym typeface="Verdana"/>
              </a:rPr>
              <a:t>	</a:t>
            </a:r>
            <a:r>
              <a:rPr lang="en" sz="1200" i="1" dirty="0" smtClean="0">
                <a:latin typeface="+mj-lt"/>
                <a:ea typeface="Verdana"/>
                <a:cs typeface="Verdana"/>
                <a:sym typeface="Verdana"/>
              </a:rPr>
              <a:t>Family </a:t>
            </a:r>
            <a:r>
              <a:rPr lang="en" sz="1200" i="1" dirty="0">
                <a:latin typeface="+mj-lt"/>
                <a:ea typeface="Verdana"/>
                <a:cs typeface="Verdana"/>
                <a:sym typeface="Verdana"/>
              </a:rPr>
              <a:t>Therapy, 32</a:t>
            </a:r>
            <a:r>
              <a:rPr lang="en" sz="1200" dirty="0">
                <a:latin typeface="+mj-lt"/>
                <a:ea typeface="Verdana"/>
                <a:cs typeface="Verdana"/>
                <a:sym typeface="Verdana"/>
              </a:rPr>
              <a:t>(3), 173-187. </a:t>
            </a:r>
            <a:r>
              <a:rPr lang="en" sz="1200" dirty="0" smtClean="0">
                <a:latin typeface="+mj-lt"/>
                <a:ea typeface="Verdana"/>
                <a:cs typeface="Verdana"/>
                <a:sym typeface="Verdana"/>
              </a:rPr>
              <a:t> </a:t>
            </a:r>
            <a:endParaRPr lang="en-US" sz="1200" dirty="0" smtClean="0">
              <a:latin typeface="+mj-lt"/>
              <a:ea typeface="Verdana"/>
              <a:cs typeface="Verdana"/>
              <a:sym typeface="Verdana"/>
            </a:endParaRPr>
          </a:p>
          <a:p>
            <a:pPr marL="0" lvl="0" indent="-457200">
              <a:buNone/>
            </a:pPr>
            <a:r>
              <a:rPr lang="en-US" sz="1200" dirty="0">
                <a:latin typeface="+mj-lt"/>
                <a:ea typeface="Verdana"/>
                <a:cs typeface="Verdana"/>
                <a:sym typeface="Verdana"/>
              </a:rPr>
              <a:t>Campos, B. (2009). Telepsychology &amp; </a:t>
            </a:r>
            <a:r>
              <a:rPr lang="en-US" sz="1200" dirty="0" err="1">
                <a:latin typeface="+mj-lt"/>
                <a:ea typeface="Verdana"/>
                <a:cs typeface="Verdana"/>
                <a:sym typeface="Verdana"/>
              </a:rPr>
              <a:t>Telehealth</a:t>
            </a:r>
            <a:r>
              <a:rPr lang="en-US" sz="1200" dirty="0">
                <a:latin typeface="+mj-lt"/>
                <a:ea typeface="Verdana"/>
                <a:cs typeface="Verdana"/>
                <a:sym typeface="Verdana"/>
              </a:rPr>
              <a:t>: </a:t>
            </a:r>
            <a:r>
              <a:rPr lang="en-US" sz="1200" dirty="0" err="1">
                <a:latin typeface="+mj-lt"/>
                <a:ea typeface="Verdana"/>
                <a:cs typeface="Verdana"/>
                <a:sym typeface="Verdana"/>
              </a:rPr>
              <a:t>Counselling</a:t>
            </a:r>
            <a:r>
              <a:rPr lang="en-US" sz="1200" dirty="0">
                <a:latin typeface="+mj-lt"/>
                <a:ea typeface="Verdana"/>
                <a:cs typeface="Verdana"/>
                <a:sym typeface="Verdana"/>
              </a:rPr>
              <a:t> Conducted in a Technology </a:t>
            </a:r>
            <a:r>
              <a:rPr lang="en-US" sz="1200" dirty="0" smtClean="0">
                <a:latin typeface="+mj-lt"/>
                <a:ea typeface="Verdana"/>
                <a:cs typeface="Verdana"/>
                <a:sym typeface="Verdana"/>
              </a:rPr>
              <a:t>	Environment</a:t>
            </a:r>
            <a:r>
              <a:rPr lang="en-US" sz="1200" dirty="0">
                <a:latin typeface="+mj-lt"/>
                <a:ea typeface="Verdana"/>
                <a:cs typeface="Verdana"/>
                <a:sym typeface="Verdana"/>
              </a:rPr>
              <a:t>. </a:t>
            </a:r>
            <a:r>
              <a:rPr lang="en-US" sz="1200" dirty="0" err="1">
                <a:latin typeface="+mj-lt"/>
                <a:ea typeface="Verdana"/>
                <a:cs typeface="Verdana"/>
                <a:sym typeface="Verdana"/>
              </a:rPr>
              <a:t>Counselling</a:t>
            </a:r>
            <a:r>
              <a:rPr lang="en-US" sz="1200" dirty="0">
                <a:latin typeface="+mj-lt"/>
                <a:ea typeface="Verdana"/>
                <a:cs typeface="Verdana"/>
                <a:sym typeface="Verdana"/>
              </a:rPr>
              <a:t>, </a:t>
            </a:r>
            <a:r>
              <a:rPr lang="en-US" sz="1200" dirty="0" smtClean="0">
                <a:latin typeface="+mj-lt"/>
                <a:ea typeface="Verdana"/>
                <a:cs typeface="Verdana"/>
                <a:sym typeface="Verdana"/>
              </a:rPr>
              <a:t>Psychotherapy</a:t>
            </a:r>
            <a:r>
              <a:rPr lang="en-US" sz="1200" dirty="0">
                <a:latin typeface="+mj-lt"/>
                <a:ea typeface="Verdana"/>
                <a:cs typeface="Verdana"/>
                <a:sym typeface="Verdana"/>
              </a:rPr>
              <a:t>, and Health, 5(1), The Use of </a:t>
            </a:r>
            <a:r>
              <a:rPr lang="en-US" sz="1200" dirty="0" smtClean="0">
                <a:latin typeface="+mj-lt"/>
                <a:ea typeface="Verdana"/>
                <a:cs typeface="Verdana"/>
                <a:sym typeface="Verdana"/>
              </a:rPr>
              <a:t>Technology </a:t>
            </a:r>
            <a:r>
              <a:rPr lang="en-US" sz="1200" dirty="0">
                <a:latin typeface="+mj-lt"/>
                <a:ea typeface="Verdana"/>
                <a:cs typeface="Verdana"/>
                <a:sym typeface="Verdana"/>
              </a:rPr>
              <a:t>in Mental </a:t>
            </a:r>
            <a:r>
              <a:rPr lang="en-US" sz="1200" dirty="0" smtClean="0">
                <a:latin typeface="+mj-lt"/>
                <a:ea typeface="Verdana"/>
                <a:cs typeface="Verdana"/>
                <a:sym typeface="Verdana"/>
              </a:rPr>
              <a:t>	Health Special </a:t>
            </a:r>
            <a:r>
              <a:rPr lang="en-US" sz="1200" dirty="0">
                <a:latin typeface="+mj-lt"/>
                <a:ea typeface="Verdana"/>
                <a:cs typeface="Verdana"/>
                <a:sym typeface="Verdana"/>
              </a:rPr>
              <a:t>Issue, 26-59. </a:t>
            </a:r>
            <a:endParaRPr lang="en-US" sz="1200" dirty="0" smtClean="0">
              <a:latin typeface="+mj-lt"/>
              <a:ea typeface="Verdana"/>
              <a:cs typeface="Verdana"/>
              <a:sym typeface="Verdana"/>
            </a:endParaRPr>
          </a:p>
          <a:p>
            <a:pPr marL="0" lvl="0" indent="-457200">
              <a:buNone/>
            </a:pPr>
            <a:r>
              <a:rPr lang="en-US" sz="1200" dirty="0" err="1" smtClean="0">
                <a:latin typeface="+mj-lt"/>
                <a:ea typeface="Verdana"/>
                <a:cs typeface="Verdana"/>
                <a:sym typeface="Verdana"/>
              </a:rPr>
              <a:t>Germain</a:t>
            </a:r>
            <a:r>
              <a:rPr lang="en-US" sz="1200" dirty="0" smtClean="0">
                <a:latin typeface="+mj-lt"/>
                <a:ea typeface="Verdana"/>
                <a:cs typeface="Verdana"/>
                <a:sym typeface="Verdana"/>
              </a:rPr>
              <a:t>, V., </a:t>
            </a:r>
            <a:r>
              <a:rPr lang="en-US" sz="1200" dirty="0" err="1" smtClean="0">
                <a:latin typeface="+mj-lt"/>
                <a:ea typeface="Verdana"/>
                <a:cs typeface="Verdana"/>
                <a:sym typeface="Verdana"/>
              </a:rPr>
              <a:t>Marchand</a:t>
            </a:r>
            <a:r>
              <a:rPr lang="en-US" sz="1200" dirty="0" smtClean="0">
                <a:latin typeface="+mj-lt"/>
                <a:ea typeface="Verdana"/>
                <a:cs typeface="Verdana"/>
                <a:sym typeface="Verdana"/>
              </a:rPr>
              <a:t>, A., Bouchard, S., </a:t>
            </a:r>
            <a:r>
              <a:rPr lang="en-US" sz="1200" dirty="0" err="1" smtClean="0">
                <a:latin typeface="+mj-lt"/>
                <a:ea typeface="Verdana"/>
                <a:cs typeface="Verdana"/>
                <a:sym typeface="Verdana"/>
              </a:rPr>
              <a:t>Guay</a:t>
            </a:r>
            <a:r>
              <a:rPr lang="en-US" sz="1200" dirty="0" smtClean="0">
                <a:latin typeface="+mj-lt"/>
                <a:ea typeface="Verdana"/>
                <a:cs typeface="Verdana"/>
                <a:sym typeface="Verdana"/>
              </a:rPr>
              <a:t>, S., &amp; </a:t>
            </a:r>
            <a:r>
              <a:rPr lang="en-US" sz="1200" dirty="0" err="1" smtClean="0">
                <a:latin typeface="+mj-lt"/>
                <a:ea typeface="Verdana"/>
                <a:cs typeface="Verdana"/>
                <a:sym typeface="Verdana"/>
              </a:rPr>
              <a:t>Drouin</a:t>
            </a:r>
            <a:r>
              <a:rPr lang="en-US" sz="1200" dirty="0" smtClean="0">
                <a:latin typeface="+mj-lt"/>
                <a:ea typeface="Verdana"/>
                <a:cs typeface="Verdana"/>
                <a:sym typeface="Verdana"/>
              </a:rPr>
              <a:t>, M. (2010).  Assessment of 	the Therapeutic 	Alliance in Face-to-Face or Videoconference Treatment for Posttraumatic Stress Disorder.  	</a:t>
            </a:r>
            <a:r>
              <a:rPr lang="en-US" sz="1200" i="1" dirty="0" err="1" smtClean="0">
                <a:latin typeface="+mj-lt"/>
                <a:ea typeface="Verdana"/>
                <a:cs typeface="Verdana"/>
                <a:sym typeface="Verdana"/>
              </a:rPr>
              <a:t>Cyberpsychology</a:t>
            </a:r>
            <a:r>
              <a:rPr lang="en-US" sz="1200" i="1" dirty="0" smtClean="0">
                <a:latin typeface="+mj-lt"/>
                <a:ea typeface="Verdana"/>
                <a:cs typeface="Verdana"/>
                <a:sym typeface="Verdana"/>
              </a:rPr>
              <a:t>, Behavior, and Social Networking, 13(1), </a:t>
            </a:r>
            <a:r>
              <a:rPr lang="en-US" sz="1200" dirty="0" smtClean="0">
                <a:latin typeface="+mj-lt"/>
                <a:ea typeface="Verdana"/>
                <a:cs typeface="Verdana"/>
                <a:sym typeface="Verdana"/>
              </a:rPr>
              <a:t>29-35.  </a:t>
            </a:r>
            <a:endParaRPr lang="en-US" sz="1200" dirty="0">
              <a:latin typeface="+mj-lt"/>
              <a:ea typeface="Verdana"/>
              <a:cs typeface="Verdana"/>
              <a:sym typeface="Verdana"/>
            </a:endParaRPr>
          </a:p>
          <a:p>
            <a:pPr marL="0" marR="0" indent="0">
              <a:spcBef>
                <a:spcPts val="0"/>
              </a:spcBef>
              <a:spcAft>
                <a:spcPts val="0"/>
              </a:spcAft>
              <a:buNone/>
            </a:pPr>
            <a:endParaRPr lang="en-US" sz="1200" dirty="0" smtClean="0">
              <a:latin typeface="+mj-lt"/>
              <a:ea typeface="ＭＳ 明朝"/>
            </a:endParaRPr>
          </a:p>
          <a:p>
            <a:pPr marL="0" marR="0" indent="0">
              <a:spcBef>
                <a:spcPts val="0"/>
              </a:spcBef>
              <a:spcAft>
                <a:spcPts val="0"/>
              </a:spcAft>
              <a:buNone/>
            </a:pPr>
            <a:r>
              <a:rPr lang="en-US" sz="1200" dirty="0" err="1" smtClean="0">
                <a:latin typeface="+mj-lt"/>
                <a:ea typeface="ＭＳ 明朝"/>
              </a:rPr>
              <a:t>Godleski</a:t>
            </a:r>
            <a:r>
              <a:rPr lang="en-US" sz="1200" dirty="0">
                <a:latin typeface="+mj-lt"/>
                <a:ea typeface="ＭＳ 明朝"/>
              </a:rPr>
              <a:t>, L., </a:t>
            </a:r>
            <a:r>
              <a:rPr lang="en-US" sz="1200" dirty="0" err="1">
                <a:latin typeface="+mj-lt"/>
                <a:ea typeface="ＭＳ 明朝"/>
              </a:rPr>
              <a:t>Darkins</a:t>
            </a:r>
            <a:r>
              <a:rPr lang="en-US" sz="1200" dirty="0">
                <a:latin typeface="+mj-lt"/>
                <a:ea typeface="ＭＳ 明朝"/>
              </a:rPr>
              <a:t>, A., &amp; Peters, J. (2012). Outcomes of 98,609 U.S.</a:t>
            </a:r>
          </a:p>
          <a:p>
            <a:pPr marL="0" marR="0" indent="0">
              <a:spcBef>
                <a:spcPts val="0"/>
              </a:spcBef>
              <a:spcAft>
                <a:spcPts val="0"/>
              </a:spcAft>
              <a:buNone/>
            </a:pPr>
            <a:r>
              <a:rPr lang="en-US" sz="1200" dirty="0" smtClean="0">
                <a:latin typeface="+mj-lt"/>
                <a:ea typeface="ＭＳ 明朝"/>
              </a:rPr>
              <a:t>	Department </a:t>
            </a:r>
            <a:r>
              <a:rPr lang="en-US" sz="1200" dirty="0">
                <a:latin typeface="+mj-lt"/>
                <a:ea typeface="ＭＳ 明朝"/>
              </a:rPr>
              <a:t>of Veterans Affairs patients enrolled in </a:t>
            </a:r>
            <a:r>
              <a:rPr lang="en-US" sz="1200" dirty="0" err="1">
                <a:latin typeface="+mj-lt"/>
                <a:ea typeface="ＭＳ 明朝"/>
              </a:rPr>
              <a:t>telemental</a:t>
            </a:r>
            <a:r>
              <a:rPr lang="en-US" sz="1200" dirty="0">
                <a:latin typeface="+mj-lt"/>
                <a:ea typeface="ＭＳ 明朝"/>
              </a:rPr>
              <a:t> health</a:t>
            </a:r>
          </a:p>
          <a:p>
            <a:pPr marL="0" marR="0" indent="0">
              <a:spcBef>
                <a:spcPts val="0"/>
              </a:spcBef>
              <a:spcAft>
                <a:spcPts val="0"/>
              </a:spcAft>
              <a:buNone/>
            </a:pPr>
            <a:r>
              <a:rPr lang="en-US" sz="1200" dirty="0" smtClean="0">
                <a:latin typeface="+mj-lt"/>
                <a:ea typeface="ＭＳ 明朝"/>
              </a:rPr>
              <a:t>	services</a:t>
            </a:r>
            <a:r>
              <a:rPr lang="en-US" sz="1200" dirty="0">
                <a:latin typeface="+mj-lt"/>
                <a:ea typeface="ＭＳ 明朝"/>
              </a:rPr>
              <a:t>, 2006–2010. Psychiatric Services, 63, 383–385. doi:10.1176/</a:t>
            </a:r>
          </a:p>
          <a:p>
            <a:pPr marL="0" marR="0" indent="0">
              <a:spcBef>
                <a:spcPts val="0"/>
              </a:spcBef>
              <a:spcAft>
                <a:spcPts val="0"/>
              </a:spcAft>
              <a:buNone/>
            </a:pPr>
            <a:r>
              <a:rPr lang="en-US" sz="1200" dirty="0" smtClean="0">
                <a:latin typeface="+mj-lt"/>
                <a:ea typeface="ＭＳ 明朝"/>
              </a:rPr>
              <a:t>	appi.ps</a:t>
            </a:r>
            <a:r>
              <a:rPr lang="en-US" sz="1200" dirty="0">
                <a:latin typeface="+mj-lt"/>
                <a:ea typeface="ＭＳ 明朝"/>
              </a:rPr>
              <a:t>.201100206</a:t>
            </a:r>
          </a:p>
          <a:p>
            <a:pPr marL="0" lvl="0" indent="-457200">
              <a:buNone/>
            </a:pPr>
            <a:endParaRPr lang="en-US" sz="1000" dirty="0" smtClean="0">
              <a:latin typeface="Verdana"/>
              <a:ea typeface="Verdana"/>
              <a:cs typeface="Verdana"/>
              <a:sym typeface="Verdana"/>
            </a:endParaRP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Text Placeholder 2"/>
          <p:cNvSpPr>
            <a:spLocks noGrp="1"/>
          </p:cNvSpPr>
          <p:nvPr>
            <p:ph type="body" idx="1"/>
          </p:nvPr>
        </p:nvSpPr>
        <p:spPr/>
        <p:txBody>
          <a:bodyPr>
            <a:normAutofit fontScale="92500" lnSpcReduction="20000"/>
          </a:bodyPr>
          <a:lstStyle/>
          <a:p>
            <a:pPr marL="0" indent="-457200">
              <a:buNone/>
            </a:pPr>
            <a:r>
              <a:rPr lang="en-US" sz="1500" dirty="0" err="1">
                <a:cs typeface="Verdana"/>
              </a:rPr>
              <a:t>Jedlicka</a:t>
            </a:r>
            <a:r>
              <a:rPr lang="en-US" sz="1500" dirty="0">
                <a:cs typeface="Verdana"/>
              </a:rPr>
              <a:t>, D., &amp; Jennings, G. (2001). Marital therapy on the Internet. </a:t>
            </a:r>
            <a:r>
              <a:rPr lang="en-US" sz="1500" i="1" dirty="0" smtClean="0">
                <a:cs typeface="Verdana"/>
              </a:rPr>
              <a:t>Journal of 	Technology </a:t>
            </a:r>
            <a:r>
              <a:rPr lang="en-US" sz="1500" i="1" dirty="0">
                <a:cs typeface="Verdana"/>
              </a:rPr>
              <a:t>in </a:t>
            </a:r>
            <a:r>
              <a:rPr lang="en-US" sz="1500" i="1" dirty="0" smtClean="0">
                <a:cs typeface="Verdana"/>
              </a:rPr>
              <a:t>Counseling</a:t>
            </a:r>
            <a:r>
              <a:rPr lang="en-US" sz="1500" i="1" dirty="0">
                <a:cs typeface="Verdana"/>
              </a:rPr>
              <a:t>, 2,</a:t>
            </a:r>
            <a:r>
              <a:rPr lang="en-US" sz="1500" dirty="0">
                <a:cs typeface="Verdana"/>
              </a:rPr>
              <a:t> 1–15.</a:t>
            </a:r>
          </a:p>
          <a:p>
            <a:pPr marL="0" indent="-457200">
              <a:buNone/>
            </a:pPr>
            <a:r>
              <a:rPr lang="en" sz="1500" dirty="0">
                <a:ea typeface="Verdana"/>
                <a:cs typeface="Verdana"/>
                <a:sym typeface="Verdana"/>
              </a:rPr>
              <a:t>Keeran, D. M. (2009). </a:t>
            </a:r>
            <a:r>
              <a:rPr lang="en" sz="1500" i="1" dirty="0">
                <a:ea typeface="Verdana"/>
                <a:cs typeface="Verdana"/>
                <a:sym typeface="Verdana"/>
              </a:rPr>
              <a:t>Effective counseling skills: the practical wording of </a:t>
            </a:r>
            <a:r>
              <a:rPr lang="en" sz="1500" i="1" dirty="0" smtClean="0">
                <a:ea typeface="Verdana"/>
                <a:cs typeface="Verdana"/>
                <a:sym typeface="Verdana"/>
              </a:rPr>
              <a:t>therapeutic</a:t>
            </a:r>
            <a:r>
              <a:rPr lang="en-US" sz="1500" i="1" dirty="0" smtClean="0">
                <a:ea typeface="Verdana"/>
                <a:cs typeface="Verdana"/>
                <a:sym typeface="Verdana"/>
              </a:rPr>
              <a:t> 	</a:t>
            </a:r>
            <a:r>
              <a:rPr lang="en" sz="1500" i="1" dirty="0" smtClean="0">
                <a:ea typeface="Verdana"/>
                <a:cs typeface="Verdana"/>
                <a:sym typeface="Verdana"/>
              </a:rPr>
              <a:t>statements </a:t>
            </a:r>
            <a:r>
              <a:rPr lang="en" sz="1500" i="1" dirty="0">
                <a:ea typeface="Verdana"/>
                <a:cs typeface="Verdana"/>
                <a:sym typeface="Verdana"/>
              </a:rPr>
              <a:t>and processes</a:t>
            </a:r>
            <a:r>
              <a:rPr lang="en" sz="1500" dirty="0">
                <a:ea typeface="Verdana"/>
                <a:cs typeface="Verdana"/>
                <a:sym typeface="Verdana"/>
              </a:rPr>
              <a:t>. Vancouver, </a:t>
            </a:r>
            <a:r>
              <a:rPr lang="en" sz="1500" dirty="0" smtClean="0">
                <a:ea typeface="Verdana"/>
                <a:cs typeface="Verdana"/>
                <a:sym typeface="Verdana"/>
              </a:rPr>
              <a:t>British Columbia</a:t>
            </a:r>
            <a:r>
              <a:rPr lang="en" sz="1500" dirty="0">
                <a:ea typeface="Verdana"/>
                <a:cs typeface="Verdana"/>
                <a:sym typeface="Verdana"/>
              </a:rPr>
              <a:t>, </a:t>
            </a:r>
            <a:r>
              <a:rPr lang="en" sz="1500" dirty="0" smtClean="0">
                <a:ea typeface="Verdana"/>
                <a:cs typeface="Verdana"/>
                <a:sym typeface="Verdana"/>
              </a:rPr>
              <a:t>Canada</a:t>
            </a:r>
            <a:r>
              <a:rPr lang="en" sz="1500" dirty="0">
                <a:ea typeface="Verdana"/>
                <a:cs typeface="Verdana"/>
                <a:sym typeface="Verdana"/>
              </a:rPr>
              <a:t>: Counselo</a:t>
            </a:r>
            <a:r>
              <a:rPr lang="en-US" sz="1500" dirty="0">
                <a:ea typeface="Verdana"/>
                <a:cs typeface="Verdana"/>
                <a:sym typeface="Verdana"/>
              </a:rPr>
              <a:t>r </a:t>
            </a:r>
            <a:r>
              <a:rPr lang="en-US" sz="1500" dirty="0" smtClean="0">
                <a:ea typeface="Verdana"/>
                <a:cs typeface="Verdana"/>
                <a:sym typeface="Verdana"/>
              </a:rPr>
              <a:t>	</a:t>
            </a:r>
            <a:r>
              <a:rPr lang="en" sz="1500" dirty="0" smtClean="0">
                <a:ea typeface="Verdana"/>
                <a:cs typeface="Verdana"/>
                <a:sym typeface="Verdana"/>
              </a:rPr>
              <a:t>Publishing.</a:t>
            </a:r>
            <a:endParaRPr lang="en-US" sz="1500" dirty="0" smtClean="0">
              <a:ea typeface="Verdana"/>
              <a:cs typeface="Verdana"/>
              <a:sym typeface="Verdana"/>
            </a:endParaRPr>
          </a:p>
          <a:p>
            <a:pPr marL="0" indent="-457200">
              <a:buNone/>
            </a:pPr>
            <a:r>
              <a:rPr lang="en-US" sz="1500" dirty="0" err="1" smtClean="0">
                <a:ea typeface="Verdana"/>
                <a:cs typeface="Verdana"/>
                <a:sym typeface="Verdana"/>
              </a:rPr>
              <a:t>Maheu</a:t>
            </a:r>
            <a:r>
              <a:rPr lang="en-US" sz="1500" dirty="0" smtClean="0">
                <a:ea typeface="Verdana"/>
                <a:cs typeface="Verdana"/>
                <a:sym typeface="Verdana"/>
              </a:rPr>
              <a:t>, M. M., </a:t>
            </a:r>
            <a:r>
              <a:rPr lang="en-US" sz="1500" dirty="0" err="1" smtClean="0">
                <a:ea typeface="Verdana"/>
                <a:cs typeface="Verdana"/>
                <a:sym typeface="Verdana"/>
              </a:rPr>
              <a:t>Pulier</a:t>
            </a:r>
            <a:r>
              <a:rPr lang="en-US" sz="1500" dirty="0" smtClean="0">
                <a:ea typeface="Verdana"/>
                <a:cs typeface="Verdana"/>
                <a:sym typeface="Verdana"/>
              </a:rPr>
              <a:t>, M. L., </a:t>
            </a:r>
            <a:r>
              <a:rPr lang="en-US" sz="1500" dirty="0" err="1" smtClean="0">
                <a:ea typeface="Verdana"/>
                <a:cs typeface="Verdana"/>
                <a:sym typeface="Verdana"/>
              </a:rPr>
              <a:t>McMenamin</a:t>
            </a:r>
            <a:r>
              <a:rPr lang="en-US" sz="1500" dirty="0" smtClean="0">
                <a:ea typeface="Verdana"/>
                <a:cs typeface="Verdana"/>
                <a:sym typeface="Verdana"/>
              </a:rPr>
              <a:t>, J. P., &amp; Posen, L. (2012).  Future of Telepsychology, 	</a:t>
            </a:r>
            <a:r>
              <a:rPr lang="en-US" sz="1500" dirty="0" err="1" smtClean="0">
                <a:ea typeface="Verdana"/>
                <a:cs typeface="Verdana"/>
                <a:sym typeface="Verdana"/>
              </a:rPr>
              <a:t>Telehealth</a:t>
            </a:r>
            <a:r>
              <a:rPr lang="en-US" sz="1500" dirty="0" smtClean="0">
                <a:ea typeface="Verdana"/>
                <a:cs typeface="Verdana"/>
                <a:sym typeface="Verdana"/>
              </a:rPr>
              <a:t>, and Various Technologies in Psychological Research and Practice.  	</a:t>
            </a:r>
            <a:r>
              <a:rPr lang="en-US" sz="1500" i="1" dirty="0" smtClean="0">
                <a:ea typeface="Verdana"/>
                <a:cs typeface="Verdana"/>
                <a:sym typeface="Verdana"/>
              </a:rPr>
              <a:t>Professional Psychology: Research and Practice, 43(6), </a:t>
            </a:r>
            <a:r>
              <a:rPr lang="en-US" sz="1500" dirty="0" smtClean="0">
                <a:ea typeface="Verdana"/>
                <a:cs typeface="Verdana"/>
                <a:sym typeface="Verdana"/>
              </a:rPr>
              <a:t>613-621.  </a:t>
            </a:r>
            <a:endParaRPr lang="en-US" sz="1500" dirty="0">
              <a:ea typeface="Verdana"/>
              <a:cs typeface="Verdana"/>
              <a:sym typeface="Verdana"/>
            </a:endParaRPr>
          </a:p>
          <a:p>
            <a:pPr marL="0" lvl="0" indent="-457200">
              <a:buNone/>
            </a:pPr>
            <a:r>
              <a:rPr lang="en-US" sz="1500" dirty="0">
                <a:ea typeface="Verdana"/>
                <a:cs typeface="Verdana"/>
                <a:sym typeface="Verdana"/>
              </a:rPr>
              <a:t>Nesbitt, T. S. (2012).  The Evolution of </a:t>
            </a:r>
            <a:r>
              <a:rPr lang="en-US" sz="1500" dirty="0" err="1">
                <a:ea typeface="Verdana"/>
                <a:cs typeface="Verdana"/>
                <a:sym typeface="Verdana"/>
              </a:rPr>
              <a:t>Telehealth</a:t>
            </a:r>
            <a:r>
              <a:rPr lang="en-US" sz="1500" dirty="0">
                <a:ea typeface="Verdana"/>
                <a:cs typeface="Verdana"/>
                <a:sym typeface="Verdana"/>
              </a:rPr>
              <a:t>: Where Have We Been </a:t>
            </a:r>
            <a:r>
              <a:rPr lang="en-US" sz="1500" dirty="0" smtClean="0">
                <a:ea typeface="Verdana"/>
                <a:cs typeface="Verdana"/>
                <a:sym typeface="Verdana"/>
              </a:rPr>
              <a:t>and Where are </a:t>
            </a:r>
            <a:r>
              <a:rPr lang="en-US" sz="1500" dirty="0">
                <a:ea typeface="Verdana"/>
                <a:cs typeface="Verdana"/>
                <a:sym typeface="Verdana"/>
              </a:rPr>
              <a:t>We </a:t>
            </a:r>
            <a:r>
              <a:rPr lang="en-US" sz="1500" dirty="0" smtClean="0">
                <a:ea typeface="Verdana"/>
                <a:cs typeface="Verdana"/>
                <a:sym typeface="Verdana"/>
              </a:rPr>
              <a:t>	Going</a:t>
            </a:r>
            <a:r>
              <a:rPr lang="en-US" sz="1500" dirty="0">
                <a:ea typeface="Verdana"/>
                <a:cs typeface="Verdana"/>
                <a:sym typeface="Verdana"/>
              </a:rPr>
              <a:t>? In The Role of </a:t>
            </a:r>
            <a:r>
              <a:rPr lang="en-US" sz="1500" dirty="0" err="1">
                <a:ea typeface="Verdana"/>
                <a:cs typeface="Verdana"/>
                <a:sym typeface="Verdana"/>
              </a:rPr>
              <a:t>Telehealth</a:t>
            </a:r>
            <a:r>
              <a:rPr lang="en-US" sz="1500" dirty="0">
                <a:ea typeface="Verdana"/>
                <a:cs typeface="Verdana"/>
                <a:sym typeface="Verdana"/>
              </a:rPr>
              <a:t> </a:t>
            </a:r>
            <a:r>
              <a:rPr lang="en-US" sz="1500" dirty="0" smtClean="0">
                <a:ea typeface="Verdana"/>
                <a:cs typeface="Verdana"/>
                <a:sym typeface="Verdana"/>
              </a:rPr>
              <a:t>in </a:t>
            </a:r>
            <a:r>
              <a:rPr lang="en-US" sz="1500" dirty="0">
                <a:ea typeface="Verdana"/>
                <a:cs typeface="Verdana"/>
                <a:sym typeface="Verdana"/>
              </a:rPr>
              <a:t>an </a:t>
            </a:r>
            <a:r>
              <a:rPr lang="en-US" sz="1500" dirty="0" smtClean="0">
                <a:ea typeface="Verdana"/>
                <a:cs typeface="Verdana"/>
                <a:sym typeface="Verdana"/>
              </a:rPr>
              <a:t>Evolving </a:t>
            </a:r>
            <a:r>
              <a:rPr lang="en-US" sz="1500" dirty="0">
                <a:ea typeface="Verdana"/>
                <a:cs typeface="Verdana"/>
                <a:sym typeface="Verdana"/>
              </a:rPr>
              <a:t>Health Care </a:t>
            </a:r>
            <a:r>
              <a:rPr lang="en-US" sz="1500" dirty="0" smtClean="0">
                <a:ea typeface="Verdana"/>
                <a:cs typeface="Verdana"/>
                <a:sym typeface="Verdana"/>
              </a:rPr>
              <a:t>Environment</a:t>
            </a:r>
            <a:r>
              <a:rPr lang="en-US" sz="1500" dirty="0">
                <a:ea typeface="Verdana"/>
                <a:cs typeface="Verdana"/>
                <a:sym typeface="Verdana"/>
              </a:rPr>
              <a:t>-Workshop </a:t>
            </a:r>
            <a:r>
              <a:rPr lang="en-US" sz="1500" dirty="0" smtClean="0">
                <a:ea typeface="Verdana"/>
                <a:cs typeface="Verdana"/>
                <a:sym typeface="Verdana"/>
              </a:rPr>
              <a:t>	Summary</a:t>
            </a:r>
            <a:r>
              <a:rPr lang="en-US" sz="1500" dirty="0">
                <a:ea typeface="Verdana"/>
                <a:cs typeface="Verdana"/>
                <a:sym typeface="Verdana"/>
              </a:rPr>
              <a:t>. </a:t>
            </a:r>
            <a:r>
              <a:rPr lang="en-US" sz="1500" dirty="0" smtClean="0">
                <a:ea typeface="Verdana"/>
                <a:cs typeface="Verdana"/>
                <a:sym typeface="Verdana"/>
              </a:rPr>
              <a:t>Retrieved </a:t>
            </a:r>
            <a:r>
              <a:rPr lang="en-US" sz="1500" dirty="0">
                <a:ea typeface="Verdana"/>
                <a:cs typeface="Verdana"/>
                <a:sym typeface="Verdana"/>
              </a:rPr>
              <a:t>from </a:t>
            </a:r>
            <a:r>
              <a:rPr lang="en-US" sz="1500" dirty="0">
                <a:ea typeface="Verdana"/>
                <a:cs typeface="Verdana"/>
                <a:sym typeface="Verdana"/>
                <a:hlinkClick r:id="rId2"/>
              </a:rPr>
              <a:t>http://www.iom.edu</a:t>
            </a:r>
            <a:r>
              <a:rPr lang="en-US" sz="1500" dirty="0" smtClean="0">
                <a:ea typeface="Verdana"/>
                <a:cs typeface="Verdana"/>
                <a:sym typeface="Verdana"/>
                <a:hlinkClick r:id="rId2"/>
              </a:rPr>
              <a:t>/Reports/2012</a:t>
            </a:r>
            <a:r>
              <a:rPr lang="en-US" sz="1500" dirty="0">
                <a:ea typeface="Verdana"/>
                <a:cs typeface="Verdana"/>
                <a:sym typeface="Verdana"/>
                <a:hlinkClick r:id="rId2"/>
              </a:rPr>
              <a:t>/The-Role-of</a:t>
            </a:r>
            <a:r>
              <a:rPr lang="en-US" sz="1500" dirty="0" smtClean="0">
                <a:ea typeface="Verdana"/>
                <a:cs typeface="Verdana"/>
                <a:sym typeface="Verdana"/>
                <a:hlinkClick r:id="rId2"/>
              </a:rPr>
              <a:t>-</a:t>
            </a:r>
            <a:r>
              <a:rPr lang="en-US" sz="1500" dirty="0" smtClean="0">
                <a:ea typeface="Verdana"/>
                <a:cs typeface="Verdana"/>
                <a:sym typeface="Verdana"/>
              </a:rPr>
              <a:t>	</a:t>
            </a:r>
            <a:r>
              <a:rPr lang="en-US" sz="1500" dirty="0" err="1" smtClean="0">
                <a:ea typeface="Verdana"/>
                <a:cs typeface="Verdana"/>
                <a:sym typeface="Verdana"/>
              </a:rPr>
              <a:t>Telehealth</a:t>
            </a:r>
            <a:r>
              <a:rPr lang="en-US" sz="1500" dirty="0">
                <a:ea typeface="Verdana"/>
                <a:cs typeface="Verdana"/>
                <a:sym typeface="Verdana"/>
              </a:rPr>
              <a:t>-in-an-Evolving-Health-Care</a:t>
            </a:r>
            <a:r>
              <a:rPr lang="en-US" sz="1500" dirty="0" smtClean="0">
                <a:ea typeface="Verdana"/>
                <a:cs typeface="Verdana"/>
                <a:sym typeface="Verdana"/>
              </a:rPr>
              <a:t>-Environment.aspx  </a:t>
            </a:r>
            <a:endParaRPr lang="en-US" sz="1500" dirty="0">
              <a:ea typeface="Verdana"/>
              <a:cs typeface="Verdana"/>
              <a:sym typeface="Verdana"/>
            </a:endParaRPr>
          </a:p>
          <a:p>
            <a:pPr marL="0" lvl="0" indent="-457200">
              <a:buNone/>
            </a:pPr>
            <a:r>
              <a:rPr lang="en-US" sz="1500" dirty="0" err="1">
                <a:ea typeface="Verdana"/>
                <a:cs typeface="Verdana"/>
                <a:sym typeface="Verdana"/>
              </a:rPr>
              <a:t>Novotney</a:t>
            </a:r>
            <a:r>
              <a:rPr lang="en-US" sz="1500" dirty="0">
                <a:ea typeface="Verdana"/>
                <a:cs typeface="Verdana"/>
                <a:sym typeface="Verdana"/>
              </a:rPr>
              <a:t>, A. (2011).  A New Emphasis on </a:t>
            </a:r>
            <a:r>
              <a:rPr lang="en-US" sz="1500" dirty="0" err="1">
                <a:ea typeface="Verdana"/>
                <a:cs typeface="Verdana"/>
                <a:sym typeface="Verdana"/>
              </a:rPr>
              <a:t>Telehealth</a:t>
            </a:r>
            <a:r>
              <a:rPr lang="en-US" sz="1500" dirty="0">
                <a:ea typeface="Verdana"/>
                <a:cs typeface="Verdana"/>
                <a:sym typeface="Verdana"/>
              </a:rPr>
              <a:t>: How can </a:t>
            </a:r>
            <a:r>
              <a:rPr lang="en-US" sz="1500" dirty="0" smtClean="0">
                <a:ea typeface="Verdana"/>
                <a:cs typeface="Verdana"/>
                <a:sym typeface="Verdana"/>
              </a:rPr>
              <a:t>psychologists </a:t>
            </a:r>
            <a:r>
              <a:rPr lang="en-US" sz="1500" dirty="0">
                <a:ea typeface="Verdana"/>
                <a:cs typeface="Verdana"/>
                <a:sym typeface="Verdana"/>
              </a:rPr>
              <a:t>stay </a:t>
            </a:r>
            <a:r>
              <a:rPr lang="en-US" sz="1500" dirty="0" smtClean="0">
                <a:ea typeface="Verdana"/>
                <a:cs typeface="Verdana"/>
                <a:sym typeface="Verdana"/>
              </a:rPr>
              <a:t>ahead 	of </a:t>
            </a:r>
            <a:r>
              <a:rPr lang="en-US" sz="1500" dirty="0">
                <a:ea typeface="Verdana"/>
                <a:cs typeface="Verdana"/>
                <a:sym typeface="Verdana"/>
              </a:rPr>
              <a:t>the curve-and keep patients </a:t>
            </a:r>
            <a:r>
              <a:rPr lang="en-US" sz="1500" dirty="0" smtClean="0">
                <a:ea typeface="Verdana"/>
                <a:cs typeface="Verdana"/>
                <a:sym typeface="Verdana"/>
              </a:rPr>
              <a:t>safe</a:t>
            </a:r>
            <a:r>
              <a:rPr lang="en-US" sz="1500" dirty="0">
                <a:ea typeface="Verdana"/>
                <a:cs typeface="Verdana"/>
                <a:sym typeface="Verdana"/>
              </a:rPr>
              <a:t>? </a:t>
            </a:r>
            <a:r>
              <a:rPr lang="en-US" sz="1500" i="1" dirty="0" smtClean="0">
                <a:ea typeface="Verdana"/>
                <a:cs typeface="Verdana"/>
                <a:sym typeface="Verdana"/>
              </a:rPr>
              <a:t>Monitor </a:t>
            </a:r>
            <a:r>
              <a:rPr lang="en-US" sz="1500" i="1" dirty="0">
                <a:ea typeface="Verdana"/>
                <a:cs typeface="Verdana"/>
                <a:sym typeface="Verdana"/>
              </a:rPr>
              <a:t>on Psychology, 42(6), </a:t>
            </a:r>
            <a:r>
              <a:rPr lang="en-US" sz="1500" dirty="0" smtClean="0">
                <a:ea typeface="Verdana"/>
                <a:cs typeface="Verdana"/>
                <a:sym typeface="Verdana"/>
              </a:rPr>
              <a:t>40</a:t>
            </a:r>
            <a:r>
              <a:rPr lang="en-US" sz="1500" dirty="0">
                <a:ea typeface="Verdana"/>
                <a:cs typeface="Verdana"/>
                <a:sym typeface="Verdana"/>
              </a:rPr>
              <a:t>.  </a:t>
            </a:r>
          </a:p>
          <a:p>
            <a:pPr marL="0" indent="0">
              <a:buNone/>
            </a:pPr>
            <a:endParaRPr lang="en-US" dirty="0"/>
          </a:p>
        </p:txBody>
      </p:sp>
    </p:spTree>
    <p:extLst>
      <p:ext uri="{BB962C8B-B14F-4D97-AF65-F5344CB8AC3E}">
        <p14:creationId xmlns:p14="http://schemas.microsoft.com/office/powerpoint/2010/main" val="3439434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Changing World</a:t>
            </a:r>
            <a:endParaRPr lang="en-US" dirty="0"/>
          </a:p>
        </p:txBody>
      </p:sp>
      <p:pic>
        <p:nvPicPr>
          <p:cNvPr id="4" name="Picture 3"/>
          <p:cNvPicPr>
            <a:picLocks noChangeAspect="1"/>
          </p:cNvPicPr>
          <p:nvPr/>
        </p:nvPicPr>
        <p:blipFill>
          <a:blip r:embed="rId2"/>
          <a:stretch>
            <a:fillRect/>
          </a:stretch>
        </p:blipFill>
        <p:spPr>
          <a:xfrm>
            <a:off x="318912" y="1284110"/>
            <a:ext cx="4126088" cy="3443112"/>
          </a:xfrm>
          <a:prstGeom prst="rect">
            <a:avLst/>
          </a:prstGeom>
        </p:spPr>
      </p:pic>
      <p:pic>
        <p:nvPicPr>
          <p:cNvPr id="5" name="Picture 2" descr="C:\Users\Jen\AppData\Local\Microsoft\Windows\Temporary Internet Files\Content.IE5\JV4PGSBS\MP90043083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3370" y="1063228"/>
            <a:ext cx="3793430" cy="40802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 y="4620280"/>
            <a:ext cx="4445001" cy="307777"/>
          </a:xfrm>
          <a:prstGeom prst="rect">
            <a:avLst/>
          </a:prstGeom>
          <a:noFill/>
        </p:spPr>
        <p:txBody>
          <a:bodyPr wrap="square" rtlCol="0">
            <a:spAutoFit/>
          </a:bodyPr>
          <a:lstStyle/>
          <a:p>
            <a:r>
              <a:rPr lang="en-US" dirty="0"/>
              <a:t>http://</a:t>
            </a:r>
            <a:r>
              <a:rPr lang="en-US" dirty="0" err="1"/>
              <a:t>www.apa.org</a:t>
            </a:r>
            <a:r>
              <a:rPr lang="en-US" dirty="0"/>
              <a:t>/divisions/div46/technology-1.jpg</a:t>
            </a:r>
          </a:p>
        </p:txBody>
      </p:sp>
    </p:spTree>
    <p:extLst>
      <p:ext uri="{BB962C8B-B14F-4D97-AF65-F5344CB8AC3E}">
        <p14:creationId xmlns:p14="http://schemas.microsoft.com/office/powerpoint/2010/main" val="1363754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title"/>
          </p:nvPr>
        </p:nvSpPr>
        <p:spPr>
          <a:prstGeom prst="rect">
            <a:avLst/>
          </a:prstGeom>
        </p:spPr>
        <p:txBody>
          <a:bodyPr lIns="91425" tIns="91425" rIns="91425" bIns="91425" anchor="b" anchorCtr="0">
            <a:noAutofit/>
          </a:bodyPr>
          <a:lstStyle/>
          <a:p>
            <a:pPr>
              <a:buNone/>
            </a:pPr>
            <a:r>
              <a:rPr lang="en"/>
              <a:t>A Changing World</a:t>
            </a:r>
          </a:p>
        </p:txBody>
      </p:sp>
      <p:sp>
        <p:nvSpPr>
          <p:cNvPr id="36" name="Shape 36"/>
          <p:cNvSpPr txBox="1">
            <a:spLocks noGrp="1"/>
          </p:cNvSpPr>
          <p:nvPr>
            <p:ph type="body" idx="1"/>
          </p:nvPr>
        </p:nvSpPr>
        <p:spPr>
          <a:prstGeom prst="rect">
            <a:avLst/>
          </a:prstGeom>
        </p:spPr>
        <p:txBody>
          <a:bodyPr lIns="91425" tIns="91425" rIns="91425" bIns="91425" anchor="t" anchorCtr="0">
            <a:noAutofit/>
          </a:bodyPr>
          <a:lstStyle/>
          <a:p>
            <a:pPr marL="457200" lvl="0" indent="-381000" rtl="0">
              <a:buClr>
                <a:schemeClr val="dk1"/>
              </a:buClr>
              <a:buSzPct val="166666"/>
              <a:buFont typeface="Arial"/>
              <a:buChar char="•"/>
            </a:pPr>
            <a:r>
              <a:rPr lang="en" sz="2400" dirty="0"/>
              <a:t>Advancement in technology</a:t>
            </a:r>
          </a:p>
          <a:p>
            <a:pPr marL="914400" lvl="1" indent="-342900" rtl="0">
              <a:buClr>
                <a:schemeClr val="dk1"/>
              </a:buClr>
              <a:buSzPct val="100000"/>
              <a:buFont typeface="Courier New"/>
              <a:buChar char="o"/>
            </a:pPr>
            <a:r>
              <a:rPr lang="en" sz="1800" dirty="0"/>
              <a:t>Increased pace and decreased cost</a:t>
            </a:r>
          </a:p>
          <a:p>
            <a:pPr marL="457200" lvl="0" indent="-381000" rtl="0">
              <a:buClr>
                <a:schemeClr val="dk1"/>
              </a:buClr>
              <a:buSzPct val="166666"/>
              <a:buFont typeface="Arial"/>
              <a:buChar char="•"/>
            </a:pPr>
            <a:r>
              <a:rPr lang="en" sz="2400" dirty="0"/>
              <a:t>Increasing popularity of social media</a:t>
            </a:r>
          </a:p>
          <a:p>
            <a:pPr marL="457200" lvl="0" indent="-381000" rtl="0">
              <a:buClr>
                <a:schemeClr val="dk1"/>
              </a:buClr>
              <a:buSzPct val="166666"/>
              <a:buFont typeface="Arial"/>
              <a:buChar char="•"/>
            </a:pPr>
            <a:r>
              <a:rPr lang="en" sz="2400" dirty="0"/>
              <a:t>Familiarity with technology</a:t>
            </a:r>
          </a:p>
          <a:p>
            <a:pPr marL="457200" lvl="0" indent="-381000" rtl="0">
              <a:buClr>
                <a:schemeClr val="dk1"/>
              </a:buClr>
              <a:buSzPct val="166666"/>
              <a:buFont typeface="Arial"/>
              <a:buChar char="•"/>
            </a:pPr>
            <a:r>
              <a:rPr lang="en" sz="2400" dirty="0"/>
              <a:t>Consumer Demand</a:t>
            </a:r>
          </a:p>
          <a:p>
            <a:pPr marL="914400" lvl="1" indent="-381000" rtl="0">
              <a:buClr>
                <a:schemeClr val="dk1"/>
              </a:buClr>
              <a:buSzPct val="80000"/>
              <a:buFont typeface="Courier New"/>
              <a:buChar char="o"/>
            </a:pPr>
            <a:r>
              <a:rPr lang="en-US" dirty="0" smtClean="0"/>
              <a:t>Needs of </a:t>
            </a:r>
            <a:r>
              <a:rPr lang="en-US" dirty="0"/>
              <a:t>y</a:t>
            </a:r>
            <a:r>
              <a:rPr lang="en" dirty="0" smtClean="0"/>
              <a:t>ounger </a:t>
            </a:r>
            <a:r>
              <a:rPr lang="en" dirty="0"/>
              <a:t>generation</a:t>
            </a:r>
          </a:p>
          <a:p>
            <a:pPr marL="914400" lvl="1" indent="-381000">
              <a:buClr>
                <a:schemeClr val="dk1"/>
              </a:buClr>
              <a:buSzPct val="80000"/>
              <a:buFont typeface="Courier New"/>
              <a:buChar char="o"/>
            </a:pPr>
            <a:r>
              <a:rPr lang="en" dirty="0"/>
              <a:t>Individual’s in rural </a:t>
            </a:r>
            <a:r>
              <a:rPr lang="en" dirty="0" smtClean="0"/>
              <a:t>areas</a:t>
            </a:r>
            <a:endParaRPr lang="en-US" dirty="0" smtClean="0"/>
          </a:p>
          <a:p>
            <a:pPr marL="1219200" lvl="3" indent="0" algn="r">
              <a:buClr>
                <a:schemeClr val="dk1"/>
              </a:buClr>
              <a:buSzPct val="80000"/>
              <a:buNone/>
            </a:pPr>
            <a:r>
              <a:rPr lang="en-US" dirty="0" err="1" smtClean="0"/>
              <a:t>Maheu</a:t>
            </a:r>
            <a:r>
              <a:rPr lang="en-US" dirty="0"/>
              <a:t> </a:t>
            </a:r>
            <a:r>
              <a:rPr lang="en-US" dirty="0" smtClean="0"/>
              <a:t>et al., 2012</a:t>
            </a:r>
            <a:endParaRPr lang="en" dirty="0"/>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prstGeom prst="rect">
            <a:avLst/>
          </a:prstGeom>
        </p:spPr>
        <p:txBody>
          <a:bodyPr lIns="91425" tIns="91425" rIns="91425" bIns="91425" anchor="b" anchorCtr="0">
            <a:noAutofit/>
          </a:bodyPr>
          <a:lstStyle/>
          <a:p>
            <a:pPr>
              <a:buNone/>
            </a:pPr>
            <a:r>
              <a:rPr lang="en"/>
              <a:t>What is Telehealth?</a:t>
            </a:r>
          </a:p>
        </p:txBody>
      </p:sp>
      <p:sp>
        <p:nvSpPr>
          <p:cNvPr id="42" name="Shape 42"/>
          <p:cNvSpPr txBox="1">
            <a:spLocks noGrp="1"/>
          </p:cNvSpPr>
          <p:nvPr>
            <p:ph type="body" idx="1"/>
          </p:nvPr>
        </p:nvSpPr>
        <p:spPr>
          <a:prstGeom prst="rect">
            <a:avLst/>
          </a:prstGeom>
        </p:spPr>
        <p:txBody>
          <a:bodyPr lIns="91425" tIns="91425" rIns="91425" bIns="91425" anchor="t" anchorCtr="0">
            <a:noAutofit/>
          </a:bodyPr>
          <a:lstStyle/>
          <a:p>
            <a:pPr marL="457200" lvl="0" indent="-419100" rtl="0">
              <a:buClr>
                <a:schemeClr val="dk1"/>
              </a:buClr>
              <a:buSzPct val="208333"/>
              <a:buFont typeface="Arial"/>
              <a:buChar char="•"/>
            </a:pPr>
            <a:r>
              <a:rPr lang="en" sz="2400" dirty="0"/>
              <a:t>The use of electronic info and telecommunication to support and improve clinical health services, health administration, patient info, public health, and professional education and supervision</a:t>
            </a:r>
            <a:r>
              <a:rPr lang="en" dirty="0"/>
              <a:t> </a:t>
            </a:r>
            <a:r>
              <a:rPr lang="en" sz="2400" dirty="0"/>
              <a:t>(Baker &amp; Bufka, 2011</a:t>
            </a:r>
            <a:r>
              <a:rPr lang="en" dirty="0"/>
              <a:t>)</a:t>
            </a:r>
          </a:p>
          <a:p>
            <a:pPr marL="457200" lvl="0" indent="-381000" rtl="0">
              <a:buClr>
                <a:schemeClr val="dk1"/>
              </a:buClr>
              <a:buSzPct val="166666"/>
              <a:buFont typeface="Arial"/>
              <a:buChar char="•"/>
            </a:pPr>
            <a:r>
              <a:rPr lang="en" sz="2400" dirty="0"/>
              <a:t>Technologies include videoconferencing, the internet, streaming media, store and forward technologies, and terrestrial and wireless communications (Baker &amp; Bufka, 2011)</a:t>
            </a:r>
          </a:p>
          <a:p>
            <a:endParaRPr lang="en" sz="2400" dirty="0"/>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prstGeom prst="rect">
            <a:avLst/>
          </a:prstGeom>
        </p:spPr>
        <p:txBody>
          <a:bodyPr lIns="91425" tIns="91425" rIns="91425" bIns="91425" anchor="b" anchorCtr="0">
            <a:noAutofit/>
          </a:bodyPr>
          <a:lstStyle/>
          <a:p>
            <a:pPr>
              <a:buNone/>
            </a:pPr>
            <a:r>
              <a:rPr lang="en"/>
              <a:t>What is Telehealth?</a:t>
            </a:r>
          </a:p>
        </p:txBody>
      </p:sp>
      <p:sp>
        <p:nvSpPr>
          <p:cNvPr id="48" name="Shape 48"/>
          <p:cNvSpPr txBox="1">
            <a:spLocks noGrp="1"/>
          </p:cNvSpPr>
          <p:nvPr>
            <p:ph type="body" idx="1"/>
          </p:nvPr>
        </p:nvSpPr>
        <p:spPr>
          <a:xfrm>
            <a:off x="457200" y="1063228"/>
            <a:ext cx="8229600" cy="3725680"/>
          </a:xfrm>
          <a:prstGeom prst="rect">
            <a:avLst/>
          </a:prstGeom>
        </p:spPr>
        <p:txBody>
          <a:bodyPr lIns="91425" tIns="91425" rIns="91425" bIns="91425" anchor="t" anchorCtr="0">
            <a:noAutofit/>
          </a:bodyPr>
          <a:lstStyle/>
          <a:p>
            <a:pPr marL="457200" lvl="0" indent="-381000" rtl="0">
              <a:buClr>
                <a:schemeClr val="dk1"/>
              </a:buClr>
              <a:buSzPct val="166666"/>
              <a:buFont typeface="Arial"/>
              <a:buChar char="•"/>
            </a:pPr>
            <a:r>
              <a:rPr lang="en" sz="2400" dirty="0"/>
              <a:t>Did you know?…</a:t>
            </a:r>
          </a:p>
          <a:p>
            <a:pPr marL="914400" lvl="1" indent="-381000" rtl="0">
              <a:buClr>
                <a:schemeClr val="dk1"/>
              </a:buClr>
              <a:buSzPct val="80000"/>
              <a:buFont typeface="Courier New"/>
              <a:buChar char="o"/>
            </a:pPr>
            <a:r>
              <a:rPr lang="en" sz="2400" dirty="0"/>
              <a:t>Concept of Telehealth not a novel one</a:t>
            </a:r>
          </a:p>
          <a:p>
            <a:pPr marL="914400" lvl="1" indent="-381000" rtl="0">
              <a:buClr>
                <a:schemeClr val="dk1"/>
              </a:buClr>
              <a:buSzPct val="80000"/>
              <a:buFont typeface="Courier New"/>
              <a:buChar char="o"/>
            </a:pPr>
            <a:r>
              <a:rPr lang="en" sz="2400" dirty="0"/>
              <a:t>1879- Article in the </a:t>
            </a:r>
            <a:r>
              <a:rPr lang="en" sz="2400" i="1" dirty="0"/>
              <a:t>Lancet </a:t>
            </a:r>
            <a:r>
              <a:rPr lang="en" sz="2400" dirty="0"/>
              <a:t>discussed using phone to reduce office visits (Nesbitt, 2012)</a:t>
            </a:r>
          </a:p>
          <a:p>
            <a:pPr marL="914400" lvl="1" indent="-381000" rtl="0">
              <a:buClr>
                <a:schemeClr val="dk1"/>
              </a:buClr>
              <a:buSzPct val="80000"/>
              <a:buFont typeface="Courier New"/>
              <a:buChar char="o"/>
            </a:pPr>
            <a:r>
              <a:rPr lang="en" sz="2400" dirty="0"/>
              <a:t>1925- Cover of </a:t>
            </a:r>
            <a:r>
              <a:rPr lang="en" sz="2400" i="1" dirty="0"/>
              <a:t>Science and Invention </a:t>
            </a:r>
            <a:r>
              <a:rPr lang="en" sz="2400" dirty="0"/>
              <a:t>shows doctor diagnosing patient by radio (Nesbitt, 2012)</a:t>
            </a:r>
          </a:p>
          <a:p>
            <a:pPr marL="914400" lvl="1" indent="-381000" rtl="0">
              <a:buClr>
                <a:schemeClr val="dk1"/>
              </a:buClr>
              <a:buSzPct val="80000"/>
              <a:buFont typeface="Courier New"/>
              <a:buChar char="o"/>
            </a:pPr>
            <a:r>
              <a:rPr lang="en" sz="2400" dirty="0"/>
              <a:t>Video teleconferencing used in Dept. of Veterans Affair for almost 20 years (Novotney, 2011)</a:t>
            </a:r>
          </a:p>
          <a:p>
            <a:endParaRPr lang="en" dirty="0"/>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prstGeom prst="rect">
            <a:avLst/>
          </a:prstGeom>
        </p:spPr>
        <p:txBody>
          <a:bodyPr lIns="91425" tIns="91425" rIns="91425" bIns="91425" anchor="b" anchorCtr="0">
            <a:noAutofit/>
          </a:bodyPr>
          <a:lstStyle/>
          <a:p>
            <a:pPr>
              <a:buNone/>
            </a:pPr>
            <a:r>
              <a:rPr lang="en" dirty="0"/>
              <a:t>Telemental </a:t>
            </a:r>
            <a:r>
              <a:rPr lang="en-US" dirty="0" smtClean="0"/>
              <a:t>H</a:t>
            </a:r>
            <a:r>
              <a:rPr lang="en" dirty="0" smtClean="0"/>
              <a:t>ealth</a:t>
            </a:r>
            <a:endParaRPr lang="en" dirty="0"/>
          </a:p>
        </p:txBody>
      </p:sp>
      <p:sp>
        <p:nvSpPr>
          <p:cNvPr id="54" name="Shape 54"/>
          <p:cNvSpPr txBox="1">
            <a:spLocks noGrp="1"/>
          </p:cNvSpPr>
          <p:nvPr>
            <p:ph type="body" idx="1"/>
          </p:nvPr>
        </p:nvSpPr>
        <p:spPr>
          <a:prstGeom prst="rect">
            <a:avLst/>
          </a:prstGeom>
        </p:spPr>
        <p:txBody>
          <a:bodyPr lIns="91425" tIns="91425" rIns="91425" bIns="91425" anchor="t" anchorCtr="0">
            <a:noAutofit/>
          </a:bodyPr>
          <a:lstStyle/>
          <a:p>
            <a:pPr marL="457200" lvl="0" indent="-355600" rtl="0">
              <a:buClr>
                <a:schemeClr val="dk1"/>
              </a:buClr>
              <a:buSzPct val="166666"/>
              <a:buFont typeface="Arial"/>
              <a:buChar char="•"/>
            </a:pPr>
            <a:r>
              <a:rPr lang="en" sz="1700" dirty="0"/>
              <a:t>Terms include “telemental health”, “e-mental health”, and “telepsychology”</a:t>
            </a:r>
          </a:p>
          <a:p>
            <a:pPr marL="457200" lvl="0" indent="-355600" rtl="0">
              <a:buClr>
                <a:schemeClr val="dk1"/>
              </a:buClr>
              <a:buSzPct val="166666"/>
              <a:buFont typeface="Arial"/>
              <a:buChar char="•"/>
            </a:pPr>
            <a:r>
              <a:rPr lang="en" sz="1700" dirty="0"/>
              <a:t>Email use with clients more than tripled from 2000 to 2008 among psychologists </a:t>
            </a:r>
          </a:p>
          <a:p>
            <a:pPr marL="457200" lvl="0" indent="-355600" rtl="0">
              <a:buClr>
                <a:schemeClr val="dk1"/>
              </a:buClr>
              <a:buSzPct val="166666"/>
              <a:buFont typeface="Arial"/>
              <a:buChar char="•"/>
            </a:pPr>
            <a:r>
              <a:rPr lang="en" sz="1700" dirty="0"/>
              <a:t>Teleconferencing increased from 2 to 10 percent in same time period</a:t>
            </a:r>
          </a:p>
          <a:p>
            <a:pPr marL="457200" lvl="0" indent="-355600" rtl="0">
              <a:buClr>
                <a:schemeClr val="dk1"/>
              </a:buClr>
              <a:buSzPct val="166666"/>
              <a:buFont typeface="Arial"/>
              <a:buChar char="•"/>
            </a:pPr>
            <a:r>
              <a:rPr lang="en" sz="1700" dirty="0"/>
              <a:t>Ability to potentially provide services to millions of people who could ordinarily not access psychological services due to immobility, illness, or geographic location</a:t>
            </a:r>
          </a:p>
          <a:p>
            <a:pPr marL="914400" lvl="1" indent="-355600" rtl="0">
              <a:buClr>
                <a:schemeClr val="dk1"/>
              </a:buClr>
              <a:buSzPct val="100000"/>
              <a:buFont typeface="Courier New"/>
              <a:buChar char="o"/>
            </a:pPr>
            <a:r>
              <a:rPr lang="en" sz="1700" dirty="0"/>
              <a:t>Nearly 80 million live in a “mental health shortage area”</a:t>
            </a:r>
          </a:p>
          <a:p>
            <a:pPr lvl="0" algn="r" rtl="0">
              <a:buNone/>
            </a:pPr>
            <a:r>
              <a:rPr lang="en" sz="1600" dirty="0"/>
              <a:t>					</a:t>
            </a:r>
            <a:r>
              <a:rPr lang="en" sz="1600" dirty="0" smtClean="0"/>
              <a:t>Novotney</a:t>
            </a:r>
            <a:r>
              <a:rPr lang="en" sz="1600" dirty="0"/>
              <a:t>, 2011</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prstGeom prst="rect">
            <a:avLst/>
          </a:prstGeom>
        </p:spPr>
        <p:txBody>
          <a:bodyPr lIns="91425" tIns="91425" rIns="91425" bIns="91425" anchor="b" anchorCtr="0">
            <a:noAutofit/>
          </a:bodyPr>
          <a:lstStyle/>
          <a:p>
            <a:pPr>
              <a:buNone/>
            </a:pPr>
            <a:r>
              <a:rPr lang="en"/>
              <a:t>Telemental Health</a:t>
            </a:r>
          </a:p>
        </p:txBody>
      </p:sp>
      <p:sp>
        <p:nvSpPr>
          <p:cNvPr id="60" name="Shape 60"/>
          <p:cNvSpPr txBox="1">
            <a:spLocks noGrp="1"/>
          </p:cNvSpPr>
          <p:nvPr>
            <p:ph type="body" idx="1"/>
          </p:nvPr>
        </p:nvSpPr>
        <p:spPr>
          <a:prstGeom prst="rect">
            <a:avLst/>
          </a:prstGeom>
        </p:spPr>
        <p:txBody>
          <a:bodyPr lIns="91425" tIns="91425" rIns="91425" bIns="91425" anchor="t" anchorCtr="0">
            <a:noAutofit/>
          </a:bodyPr>
          <a:lstStyle/>
          <a:p>
            <a:pPr marL="457200" lvl="0" indent="-381000" rtl="0">
              <a:buClr>
                <a:schemeClr val="dk1"/>
              </a:buClr>
              <a:buSzPct val="166666"/>
              <a:buFont typeface="Arial"/>
              <a:buChar char="•"/>
            </a:pPr>
            <a:r>
              <a:rPr lang="en" sz="1700" dirty="0" smtClean="0"/>
              <a:t>Has been used to treat various psychological problems</a:t>
            </a:r>
            <a:r>
              <a:rPr lang="en-US" sz="1700" dirty="0"/>
              <a:t> </a:t>
            </a:r>
            <a:r>
              <a:rPr lang="en-US" sz="1700" dirty="0" smtClean="0"/>
              <a:t>(</a:t>
            </a:r>
            <a:r>
              <a:rPr lang="en-US" sz="1700" dirty="0" err="1" smtClean="0"/>
              <a:t>Novotney</a:t>
            </a:r>
            <a:r>
              <a:rPr lang="en-US" sz="1700" dirty="0" smtClean="0"/>
              <a:t>, 2011)</a:t>
            </a:r>
            <a:endParaRPr lang="en" sz="1700" dirty="0" smtClean="0"/>
          </a:p>
          <a:p>
            <a:pPr marL="914400" lvl="1" indent="-381000" rtl="0">
              <a:buClr>
                <a:schemeClr val="dk1"/>
              </a:buClr>
              <a:buSzPct val="80000"/>
              <a:buFont typeface="Courier New"/>
              <a:buChar char="o"/>
            </a:pPr>
            <a:r>
              <a:rPr lang="en" sz="1700" dirty="0" smtClean="0"/>
              <a:t>PTSD</a:t>
            </a:r>
            <a:r>
              <a:rPr lang="en" sz="1700" dirty="0"/>
              <a:t>, substance use, anger management</a:t>
            </a:r>
          </a:p>
          <a:p>
            <a:pPr marL="457200" lvl="0" indent="-381000" rtl="0">
              <a:buClr>
                <a:schemeClr val="dk1"/>
              </a:buClr>
              <a:buSzPct val="133333"/>
              <a:buFont typeface="Arial"/>
              <a:buChar char="•"/>
            </a:pPr>
            <a:r>
              <a:rPr lang="en" sz="1700" dirty="0"/>
              <a:t>Is it effective?</a:t>
            </a:r>
          </a:p>
          <a:p>
            <a:pPr marL="914400" lvl="1" indent="-381000" rtl="0">
              <a:buClr>
                <a:schemeClr val="dk1"/>
              </a:buClr>
              <a:buSzPct val="80000"/>
              <a:buFont typeface="Courier New"/>
              <a:buChar char="o"/>
            </a:pPr>
            <a:r>
              <a:rPr lang="en" sz="1700" dirty="0"/>
              <a:t>2008 meta-analysis of 92 studies did not find sig. difference between face to face and telemental health approaches</a:t>
            </a:r>
          </a:p>
          <a:p>
            <a:pPr marL="914400" lvl="1" indent="-381000" rtl="0">
              <a:buClr>
                <a:schemeClr val="dk1"/>
              </a:buClr>
              <a:buSzPct val="80000"/>
              <a:buFont typeface="Courier New"/>
              <a:buChar char="o"/>
            </a:pPr>
            <a:r>
              <a:rPr lang="en" sz="1700" dirty="0"/>
              <a:t>Has been found to effectively treat PTSD symptoms and anger </a:t>
            </a:r>
            <a:r>
              <a:rPr lang="en" sz="1700" dirty="0" smtClean="0"/>
              <a:t>problems</a:t>
            </a:r>
            <a:endParaRPr lang="en-US" sz="1700" dirty="0" smtClean="0"/>
          </a:p>
          <a:p>
            <a:pPr marL="914400" lvl="1" indent="-381000" rtl="0">
              <a:buClr>
                <a:schemeClr val="dk1"/>
              </a:buClr>
              <a:buSzPct val="80000"/>
              <a:buFont typeface="Courier New"/>
              <a:buChar char="o"/>
            </a:pPr>
            <a:r>
              <a:rPr lang="en-US" sz="1700" dirty="0" smtClean="0"/>
              <a:t>Study of 98,000 mental health patients (</a:t>
            </a:r>
            <a:r>
              <a:rPr lang="en-US" sz="1700" dirty="0" err="1" smtClean="0"/>
              <a:t>Godleski</a:t>
            </a:r>
            <a:r>
              <a:rPr lang="en-US" sz="1700" dirty="0" smtClean="0"/>
              <a:t>, </a:t>
            </a:r>
            <a:r>
              <a:rPr lang="en-US" sz="1700" dirty="0" err="1" smtClean="0"/>
              <a:t>Darkins</a:t>
            </a:r>
            <a:r>
              <a:rPr lang="en-US" sz="1700" dirty="0"/>
              <a:t> </a:t>
            </a:r>
            <a:r>
              <a:rPr lang="en-US" sz="1700" dirty="0" smtClean="0"/>
              <a:t>&amp; Peters, 2012)</a:t>
            </a:r>
          </a:p>
          <a:p>
            <a:pPr marL="1263650" lvl="2" indent="-381000">
              <a:buClr>
                <a:schemeClr val="dk1"/>
              </a:buClr>
              <a:buSzPct val="80000"/>
              <a:buFont typeface="Courier New"/>
              <a:buChar char="o"/>
            </a:pPr>
            <a:r>
              <a:rPr lang="en-US" sz="1700" dirty="0" smtClean="0"/>
              <a:t>Hospitalization utilization decreased by average of 25% between 2006 and 2010 when teleconferencing was used</a:t>
            </a:r>
          </a:p>
          <a:p>
            <a:pPr marL="882650" lvl="2" indent="0" algn="r">
              <a:buClr>
                <a:schemeClr val="dk1"/>
              </a:buClr>
              <a:buSzPct val="80000"/>
              <a:buNone/>
            </a:pPr>
            <a:r>
              <a:rPr lang="en-US" dirty="0"/>
              <a:t>	</a:t>
            </a:r>
            <a:endParaRPr lang="en-US" dirty="0" smtClean="0"/>
          </a:p>
          <a:p>
            <a:pPr marL="2935288" lvl="8" indent="0">
              <a:buClr>
                <a:schemeClr val="dk1"/>
              </a:buClr>
              <a:buSzPct val="80000"/>
              <a:buNone/>
            </a:pPr>
            <a:r>
              <a:rPr lang="en-US" dirty="0"/>
              <a:t>	</a:t>
            </a:r>
            <a:endParaRPr lang="en" dirty="0"/>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Human Element</a:t>
            </a:r>
            <a:endParaRPr lang="en-US" dirty="0"/>
          </a:p>
        </p:txBody>
      </p:sp>
      <p:sp>
        <p:nvSpPr>
          <p:cNvPr id="3" name="Text Placeholder 2"/>
          <p:cNvSpPr>
            <a:spLocks noGrp="1"/>
          </p:cNvSpPr>
          <p:nvPr>
            <p:ph type="body" idx="1"/>
          </p:nvPr>
        </p:nvSpPr>
        <p:spPr/>
        <p:txBody>
          <a:bodyPr>
            <a:normAutofit fontScale="92500" lnSpcReduction="20000"/>
          </a:bodyPr>
          <a:lstStyle/>
          <a:p>
            <a:pPr>
              <a:buClr>
                <a:schemeClr val="tx1"/>
              </a:buClr>
              <a:buFont typeface="Arial"/>
              <a:buChar char="•"/>
            </a:pPr>
            <a:r>
              <a:rPr lang="en-US" dirty="0" smtClean="0"/>
              <a:t>Is therapeutic alliance diminished when videoconferencing is used?</a:t>
            </a:r>
          </a:p>
          <a:p>
            <a:pPr>
              <a:buClr>
                <a:schemeClr val="tx1"/>
              </a:buClr>
              <a:buFont typeface="Arial"/>
              <a:buChar char="•"/>
            </a:pPr>
            <a:r>
              <a:rPr lang="en-US" dirty="0" smtClean="0"/>
              <a:t>Study conducted examining the difference in alliance between face to face and videoconference therapy (</a:t>
            </a:r>
            <a:r>
              <a:rPr lang="en-US" dirty="0" err="1" smtClean="0"/>
              <a:t>Germain</a:t>
            </a:r>
            <a:r>
              <a:rPr lang="en-US" dirty="0" smtClean="0"/>
              <a:t> et al., 2010)</a:t>
            </a:r>
          </a:p>
          <a:p>
            <a:pPr lvl="1">
              <a:buClr>
                <a:schemeClr val="tx1"/>
              </a:buClr>
              <a:buFont typeface="Arial"/>
              <a:buChar char="•"/>
            </a:pPr>
            <a:r>
              <a:rPr lang="en-US" dirty="0" smtClean="0"/>
              <a:t>46 participants diagnosed with PTSD (17 over video, 29 in person)</a:t>
            </a:r>
          </a:p>
          <a:p>
            <a:pPr lvl="1">
              <a:buClr>
                <a:schemeClr val="tx1"/>
              </a:buClr>
              <a:buFont typeface="Arial"/>
              <a:buChar char="•"/>
            </a:pPr>
            <a:r>
              <a:rPr lang="en-US" dirty="0" smtClean="0"/>
              <a:t>Assessments analyzing alliance administered five times throughout treatment</a:t>
            </a:r>
          </a:p>
          <a:p>
            <a:pPr lvl="1">
              <a:buClr>
                <a:schemeClr val="tx1"/>
              </a:buClr>
              <a:buFont typeface="Arial"/>
              <a:buChar char="•"/>
            </a:pPr>
            <a:r>
              <a:rPr lang="en-US" dirty="0" smtClean="0"/>
              <a:t>Alliance was found to develop similarly in both conditions</a:t>
            </a:r>
          </a:p>
          <a:p>
            <a:pPr lvl="1">
              <a:buClr>
                <a:schemeClr val="tx1"/>
              </a:buClr>
              <a:buFont typeface="Arial"/>
              <a:buChar char="•"/>
            </a:pPr>
            <a:r>
              <a:rPr lang="en-US" dirty="0" smtClean="0"/>
              <a:t>Those who had concerns about technology had no trouble building alliance with their therapist</a:t>
            </a:r>
          </a:p>
          <a:p>
            <a:pPr lvl="1">
              <a:buClr>
                <a:schemeClr val="tx1"/>
              </a:buClr>
              <a:buFont typeface="Arial"/>
              <a:buChar char="•"/>
            </a:pPr>
            <a:r>
              <a:rPr lang="en-US" dirty="0" smtClean="0"/>
              <a:t>Therapists can impact client’s view by maintaining positive attitude about videoconferencing</a:t>
            </a:r>
          </a:p>
          <a:p>
            <a:pPr lvl="1">
              <a:buClr>
                <a:schemeClr val="tx1"/>
              </a:buClr>
              <a:buFont typeface="Arial"/>
              <a:buChar char="•"/>
            </a:pPr>
            <a:endParaRPr lang="en-US" dirty="0"/>
          </a:p>
        </p:txBody>
      </p:sp>
    </p:spTree>
    <p:extLst>
      <p:ext uri="{BB962C8B-B14F-4D97-AF65-F5344CB8AC3E}">
        <p14:creationId xmlns:p14="http://schemas.microsoft.com/office/powerpoint/2010/main" val="1931198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3102</TotalTime>
  <Words>1151</Words>
  <Application>Microsoft Office PowerPoint</Application>
  <PresentationFormat>On-screen Show (16:9)</PresentationFormat>
  <Paragraphs>145</Paragraphs>
  <Slides>22</Slides>
  <Notes>16</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Perception</vt:lpstr>
      <vt:lpstr>Office Theme</vt:lpstr>
      <vt:lpstr>
   Ethical and Practice Considerations in Telehealth for Couples Interventions </vt:lpstr>
      <vt:lpstr>Overview</vt:lpstr>
      <vt:lpstr>A Changing World</vt:lpstr>
      <vt:lpstr>A Changing World</vt:lpstr>
      <vt:lpstr>What is Telehealth?</vt:lpstr>
      <vt:lpstr>What is Telehealth?</vt:lpstr>
      <vt:lpstr>Telemental Health</vt:lpstr>
      <vt:lpstr>Telemental Health</vt:lpstr>
      <vt:lpstr>The Human Element</vt:lpstr>
      <vt:lpstr>Effectiveness with Couples</vt:lpstr>
      <vt:lpstr>PowerPoint Presentation</vt:lpstr>
      <vt:lpstr>General Ethical Considerations</vt:lpstr>
      <vt:lpstr>Jurisdictional Restrictions </vt:lpstr>
      <vt:lpstr>General Ethical Considerations</vt:lpstr>
      <vt:lpstr>Ethics Statements Across the “Boards”</vt:lpstr>
      <vt:lpstr>Hope Model</vt:lpstr>
      <vt:lpstr>E-Hope Consultation </vt:lpstr>
      <vt:lpstr>Why Consultation?</vt:lpstr>
      <vt:lpstr>Ethical Issues Specific to Couples Work</vt:lpstr>
      <vt:lpstr>Case Studies</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and Practice Considerations in Telehealth for Couples Interventions</dc:title>
  <dc:creator>Jen</dc:creator>
  <cp:lastModifiedBy>Jennifer Ripley</cp:lastModifiedBy>
  <cp:revision>33</cp:revision>
  <dcterms:modified xsi:type="dcterms:W3CDTF">2014-04-08T19:43:55Z</dcterms:modified>
</cp:coreProperties>
</file>