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63" r:id="rId4"/>
    <p:sldId id="264" r:id="rId5"/>
    <p:sldId id="265" r:id="rId6"/>
    <p:sldId id="262" r:id="rId7"/>
    <p:sldId id="266" r:id="rId8"/>
    <p:sldId id="258" r:id="rId9"/>
    <p:sldId id="259" r:id="rId10"/>
    <p:sldId id="267" r:id="rId11"/>
    <p:sldId id="268" r:id="rId12"/>
    <p:sldId id="260" r:id="rId13"/>
    <p:sldId id="261" r:id="rId14"/>
    <p:sldId id="269" r:id="rId15"/>
    <p:sldId id="270" r:id="rId16"/>
    <p:sldId id="272" r:id="rId17"/>
    <p:sldId id="271" r:id="rId18"/>
    <p:sldId id="273" r:id="rId19"/>
    <p:sldId id="277" r:id="rId20"/>
    <p:sldId id="278" r:id="rId21"/>
    <p:sldId id="274" r:id="rId22"/>
    <p:sldId id="275" r:id="rId23"/>
    <p:sldId id="276" r:id="rId24"/>
  </p:sldIdLst>
  <p:sldSz cx="9144000" cy="5143500" type="screen16x9"/>
  <p:notesSz cx="6858000" cy="9144000"/>
  <p:embeddedFontLst>
    <p:embeddedFont>
      <p:font typeface="Merriweather" pitchFamily="2" charset="77"/>
      <p:regular r:id="rId26"/>
      <p:bold r:id="rId27"/>
      <p:italic r:id="rId28"/>
      <p:boldItalic r:id="rId29"/>
    </p:embeddedFont>
    <p:embeddedFont>
      <p:font typeface="Roboto" panose="02000000000000000000"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74"/>
    <p:restoredTop sz="70411"/>
  </p:normalViewPr>
  <p:slideViewPr>
    <p:cSldViewPr snapToGrid="0">
      <p:cViewPr varScale="1">
        <p:scale>
          <a:sx n="100" d="100"/>
          <a:sy n="100" d="100"/>
        </p:scale>
        <p:origin x="2144" y="160"/>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c6f75fce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c6f75fc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4d16409dca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4d16409dca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17166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If needed review that the BOND is where all the research has pointed as the ultimate goal- so not to lose sight of the ultimate goal when doing the steps towards the goal.</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dirty="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These are trans-theoretical goals of couple therapy, regardless of theory influence.  The picture is a hobbit losing their way on one of the grand journeys/quests.  Losing their way is kind of the hobbit way of things- always losing their way.  Of course that might be the human way too- Israelites, dessert…</a:t>
            </a:r>
          </a:p>
          <a:p>
            <a:endParaRPr lang="en-US" dirty="0"/>
          </a:p>
        </p:txBody>
      </p:sp>
    </p:spTree>
    <p:extLst>
      <p:ext uri="{BB962C8B-B14F-4D97-AF65-F5344CB8AC3E}">
        <p14:creationId xmlns:p14="http://schemas.microsoft.com/office/powerpoint/2010/main" val="3565960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These are example interventions that could help with each stage of treatment.  Can work on all of them at once though… but keep an eye on where the clients are in the process.</a:t>
            </a:r>
          </a:p>
          <a:p>
            <a:r>
              <a:rPr lang="en-US" dirty="0"/>
              <a:t>Can use a space metaphor to communicate idea.</a:t>
            </a:r>
          </a:p>
          <a:p>
            <a:pPr lvl="1"/>
            <a:r>
              <a:rPr lang="en-US" dirty="0"/>
              <a:t>1.  Stop causing pain (stop pushing each other)</a:t>
            </a:r>
          </a:p>
          <a:p>
            <a:pPr lvl="1"/>
            <a:r>
              <a:rPr lang="en-US" dirty="0"/>
              <a:t>2.  Look at each other- turn towards</a:t>
            </a:r>
          </a:p>
          <a:p>
            <a:pPr lvl="1"/>
            <a:r>
              <a:rPr lang="en-US" dirty="0"/>
              <a:t>3.  Join hands again and journey together again</a:t>
            </a:r>
          </a:p>
          <a:p>
            <a:pPr lvl="1"/>
            <a:endParaRPr lang="en-US" dirty="0"/>
          </a:p>
          <a:p>
            <a:pPr lvl="1"/>
            <a:r>
              <a:rPr lang="en-US" dirty="0"/>
              <a:t>Or Stop- Look- Walk</a:t>
            </a:r>
          </a:p>
        </p:txBody>
      </p:sp>
    </p:spTree>
    <p:extLst>
      <p:ext uri="{BB962C8B-B14F-4D97-AF65-F5344CB8AC3E}">
        <p14:creationId xmlns:p14="http://schemas.microsoft.com/office/powerpoint/2010/main" val="2274844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Don’t forget routine outcome monitoring… we promised we would cover that</a:t>
            </a:r>
          </a:p>
          <a:p>
            <a:r>
              <a:rPr lang="en-US" dirty="0"/>
              <a:t>Set the stage- several instances of hurt. Some emotional infidelity. Definitely painful offenses (some of which were long-term and on-going, for example sliding into the decision to not have children. </a:t>
            </a:r>
          </a:p>
          <a:p>
            <a:r>
              <a:rPr lang="en-US" dirty="0"/>
              <a:t>REACH- they did the model individually during a break in therapy (due to school closure)- both of them happened to work towards forgiving a family member who had hurt their spouse- already a sign that they were ready to turn towards each other. </a:t>
            </a:r>
          </a:p>
          <a:p>
            <a:r>
              <a:rPr lang="en-US" dirty="0"/>
              <a:t>Sculpting/ empty chair- experiential interventions that allowed each partner to empathize with the pain of the other. Both reported in their six month follow up that these were the most memorable interventions. </a:t>
            </a:r>
          </a:p>
          <a:p>
            <a:r>
              <a:rPr lang="en-US" dirty="0"/>
              <a:t>RDAS scores and GRACE scores both improved, especially in the areas of forgiveness, intimacy and closeness, and optimism and Hope </a:t>
            </a:r>
          </a:p>
          <a:p>
            <a:r>
              <a:rPr lang="en-US" dirty="0"/>
              <a:t>Joshua memorial: made pots for each other to plant trees in the back yard (used a hedgehog as a metaphor to encourage vulnerability) – incorporated the hedgehog in the memorial </a:t>
            </a:r>
          </a:p>
          <a:p>
            <a:r>
              <a:rPr lang="en-US" dirty="0"/>
              <a:t>Overall, a long case. Had to process a lot of pain and do so slowly </a:t>
            </a:r>
          </a:p>
        </p:txBody>
      </p:sp>
    </p:spTree>
    <p:extLst>
      <p:ext uri="{BB962C8B-B14F-4D97-AF65-F5344CB8AC3E}">
        <p14:creationId xmlns:p14="http://schemas.microsoft.com/office/powerpoint/2010/main" val="1826539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More cases as needed</a:t>
            </a:r>
          </a:p>
          <a:p>
            <a:r>
              <a:rPr lang="en-US" dirty="0"/>
              <a:t>Difficulty with consistent smaller offenses- (i.e. chores, parenting choices, intimacy, etc.) </a:t>
            </a:r>
          </a:p>
          <a:p>
            <a:r>
              <a:rPr lang="en-US" dirty="0"/>
              <a:t>Improvement on outcome measures </a:t>
            </a:r>
          </a:p>
          <a:p>
            <a:r>
              <a:rPr lang="en-US" dirty="0"/>
              <a:t>Increased capacity to handle distress and engage in decisional forgiveness, followed by emotional forgiveness</a:t>
            </a:r>
          </a:p>
          <a:p>
            <a:r>
              <a:rPr lang="en-US" dirty="0"/>
              <a:t>Overall, increased bond* </a:t>
            </a:r>
          </a:p>
        </p:txBody>
      </p:sp>
    </p:spTree>
    <p:extLst>
      <p:ext uri="{BB962C8B-B14F-4D97-AF65-F5344CB8AC3E}">
        <p14:creationId xmlns:p14="http://schemas.microsoft.com/office/powerpoint/2010/main" val="2196375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Giving answers as we close</a:t>
            </a:r>
          </a:p>
        </p:txBody>
      </p:sp>
    </p:spTree>
    <p:extLst>
      <p:ext uri="{BB962C8B-B14F-4D97-AF65-F5344CB8AC3E}">
        <p14:creationId xmlns:p14="http://schemas.microsoft.com/office/powerpoint/2010/main" val="2339570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c6f75fce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c6f75fce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Have the group raise fingers with their answer</a:t>
            </a:r>
          </a:p>
        </p:txBody>
      </p:sp>
    </p:spTree>
    <p:extLst>
      <p:ext uri="{BB962C8B-B14F-4D97-AF65-F5344CB8AC3E}">
        <p14:creationId xmlns:p14="http://schemas.microsoft.com/office/powerpoint/2010/main" val="1775104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Open with a story about a couple forgiving something meaningful in therapy.  One forgiving something big, the other forgiving something small but super-common</a:t>
            </a:r>
          </a:p>
        </p:txBody>
      </p:sp>
    </p:spTree>
    <p:extLst>
      <p:ext uri="{BB962C8B-B14F-4D97-AF65-F5344CB8AC3E}">
        <p14:creationId xmlns:p14="http://schemas.microsoft.com/office/powerpoint/2010/main" val="243323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c6f75fce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c6f75fce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Handbook of forgiveness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4d16409dca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4d16409dca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Important for sex/reproduction, for addressing anger,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Importance of forgiveness in couples therapy?</a:t>
            </a:r>
            <a:endParaRPr dirty="0"/>
          </a:p>
          <a:p>
            <a:pPr marL="457200" lvl="0" indent="-317500" algn="l" rtl="0">
              <a:spcBef>
                <a:spcPts val="0"/>
              </a:spcBef>
              <a:spcAft>
                <a:spcPts val="0"/>
              </a:spcAft>
              <a:buSzPts val="1400"/>
              <a:buFont typeface="Roboto"/>
              <a:buChar char="●"/>
            </a:pPr>
            <a:r>
              <a:rPr lang="en" sz="1400" dirty="0">
                <a:latin typeface="Roboto"/>
                <a:ea typeface="Roboto"/>
                <a:cs typeface="Roboto"/>
                <a:sym typeface="Roboto"/>
              </a:rPr>
              <a:t>Transgressions within the marriage may be especially painful when they are seen to violate the sanctity of the marital bond, thus making forgiveness particularly challenging but critical to sustaining the </a:t>
            </a:r>
            <a:r>
              <a:rPr lang="en-US" sz="1400" dirty="0">
                <a:latin typeface="Roboto"/>
                <a:ea typeface="Roboto"/>
                <a:cs typeface="Roboto"/>
                <a:sym typeface="Roboto"/>
              </a:rPr>
              <a:t>relationship</a:t>
            </a:r>
            <a:endParaRPr lang="en" sz="1400" dirty="0">
              <a:latin typeface="Roboto"/>
              <a:ea typeface="Roboto"/>
              <a:cs typeface="Roboto"/>
              <a:sym typeface="Robo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lvl="0" indent="-317500" algn="l" rtl="0">
              <a:spcBef>
                <a:spcPts val="0"/>
              </a:spcBef>
              <a:spcAft>
                <a:spcPts val="0"/>
              </a:spcAft>
              <a:buSzPts val="1400"/>
              <a:buFont typeface="Roboto"/>
              <a:buChar char="●"/>
            </a:pPr>
            <a:endParaRPr lang="en-US" sz="1100" dirty="0">
              <a:latin typeface="Roboto"/>
              <a:ea typeface="Roboto"/>
              <a:sym typeface="Roboto"/>
            </a:endParaRPr>
          </a:p>
          <a:p>
            <a:pPr marL="457200" lvl="0" indent="-317500" algn="l" rtl="0">
              <a:spcBef>
                <a:spcPts val="0"/>
              </a:spcBef>
              <a:spcAft>
                <a:spcPts val="0"/>
              </a:spcAft>
              <a:buSzPts val="1400"/>
              <a:buFont typeface="Roboto"/>
              <a:buChar char="●"/>
            </a:pPr>
            <a:r>
              <a:rPr lang="en-US" sz="1100" dirty="0">
                <a:latin typeface="Roboto"/>
                <a:ea typeface="Roboto"/>
                <a:sym typeface="Roboto"/>
              </a:rPr>
              <a:t>Commitment is believed to be a major mediator- strong commitment couples in therapy will take risks, which includes forgiveness.  This is why low commitment couples are harder to treat – they have one foot out of the relationship, are beginning to consider other options for life/happiness besides this relationship, and don’t want to “throw good money after bad” in their emotional economy</a:t>
            </a:r>
          </a:p>
          <a:p>
            <a:pPr marL="457200" lvl="0" indent="-317500" algn="l" rtl="0">
              <a:spcBef>
                <a:spcPts val="0"/>
              </a:spcBef>
              <a:spcAft>
                <a:spcPts val="0"/>
              </a:spcAft>
              <a:buSzPts val="1400"/>
              <a:buFont typeface="Roboto"/>
              <a:buChar char="●"/>
            </a:pPr>
            <a:r>
              <a:rPr lang="en-US" dirty="0"/>
              <a:t>Forgiveness has been similarly linked to other important relationship features such as close-ness (Karremans et al., 2011), trust (Weiselquist, 2009), and couple identity (more use of plural person pronouns in relationship discourse; Karremans &amp; Van Lange, 2008), leaving little doubt that forgiveness likely influences relationship well-being and vice versa.</a:t>
            </a:r>
          </a:p>
          <a:p>
            <a:endParaRPr lang="en-US" dirty="0"/>
          </a:p>
        </p:txBody>
      </p:sp>
    </p:spTree>
    <p:extLst>
      <p:ext uri="{BB962C8B-B14F-4D97-AF65-F5344CB8AC3E}">
        <p14:creationId xmlns:p14="http://schemas.microsoft.com/office/powerpoint/2010/main" val="3372441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most recent meta-analysis (Wade, Hoyt,</a:t>
            </a:r>
          </a:p>
          <a:p>
            <a:endParaRPr lang="en-US" dirty="0"/>
          </a:p>
          <a:p>
            <a:r>
              <a:rPr lang="en-US" dirty="0"/>
              <a:t>Kidwell, &amp; Worthington, 2014), using 53 post-</a:t>
            </a:r>
          </a:p>
          <a:p>
            <a:r>
              <a:rPr lang="en-US" dirty="0"/>
              <a:t>treatment effect sizes (for interventions from 1</a:t>
            </a:r>
          </a:p>
          <a:p>
            <a:endParaRPr lang="en-US" dirty="0"/>
          </a:p>
          <a:p>
            <a:r>
              <a:rPr lang="en-US" dirty="0"/>
              <a:t>to 57 hours) involving 2,323 participants who</a:t>
            </a:r>
          </a:p>
          <a:p>
            <a:r>
              <a:rPr lang="en-US" dirty="0"/>
              <a:t>had received a forgiveness intervention for a</a:t>
            </a:r>
          </a:p>
          <a:p>
            <a:r>
              <a:rPr lang="en-US" dirty="0"/>
              <a:t>specific hurt, showed not only that participants</a:t>
            </a:r>
          </a:p>
          <a:p>
            <a:endParaRPr lang="en-US" dirty="0"/>
          </a:p>
          <a:p>
            <a:r>
              <a:rPr lang="en-US" dirty="0"/>
              <a:t>displayed greater forgiveness than </a:t>
            </a:r>
            <a:r>
              <a:rPr lang="en-US" dirty="0" err="1"/>
              <a:t>nonpartici</a:t>
            </a:r>
            <a:r>
              <a:rPr lang="en-US" dirty="0"/>
              <a:t>-</a:t>
            </a:r>
          </a:p>
          <a:p>
            <a:r>
              <a:rPr lang="en-US" dirty="0"/>
              <a:t>pants (Becker’s </a:t>
            </a:r>
            <a:r>
              <a:rPr lang="en-US" dirty="0" err="1"/>
              <a:t>Δ</a:t>
            </a:r>
            <a:r>
              <a:rPr lang="en-US" dirty="0"/>
              <a:t> =0.56) or those who received</a:t>
            </a:r>
          </a:p>
          <a:p>
            <a:endParaRPr lang="en-US" dirty="0"/>
          </a:p>
          <a:p>
            <a:r>
              <a:rPr lang="en-US" dirty="0"/>
              <a:t>an alternative intervention (Becker’s </a:t>
            </a:r>
            <a:r>
              <a:rPr lang="en-US" dirty="0" err="1"/>
              <a:t>Δ</a:t>
            </a:r>
            <a:r>
              <a:rPr lang="en-US" dirty="0"/>
              <a:t> =0.45),</a:t>
            </a:r>
          </a:p>
          <a:p>
            <a:r>
              <a:rPr lang="en-US" dirty="0"/>
              <a:t>but that they also displayed fewer depressive</a:t>
            </a:r>
          </a:p>
          <a:p>
            <a:r>
              <a:rPr lang="en-US" dirty="0"/>
              <a:t>(Becker’s </a:t>
            </a:r>
            <a:r>
              <a:rPr lang="en-US" dirty="0" err="1"/>
              <a:t>Δ</a:t>
            </a:r>
            <a:r>
              <a:rPr lang="en-US" dirty="0"/>
              <a:t> =0.34, 10 studies) and anxiety</a:t>
            </a:r>
          </a:p>
          <a:p>
            <a:r>
              <a:rPr lang="en-US" dirty="0"/>
              <a:t>(Becker’s </a:t>
            </a:r>
            <a:r>
              <a:rPr lang="en-US" dirty="0" err="1"/>
              <a:t>Δ</a:t>
            </a:r>
            <a:r>
              <a:rPr lang="en-US" dirty="0"/>
              <a:t> =0.63, seven studies) symptoms</a:t>
            </a:r>
          </a:p>
          <a:p>
            <a:r>
              <a:rPr lang="en-US" dirty="0"/>
              <a:t>as well as greater hope (Becker’s </a:t>
            </a:r>
            <a:r>
              <a:rPr lang="en-US" dirty="0" err="1"/>
              <a:t>Δ</a:t>
            </a:r>
            <a:r>
              <a:rPr lang="en-US" dirty="0"/>
              <a:t> =1.00,</a:t>
            </a:r>
          </a:p>
          <a:p>
            <a:r>
              <a:rPr lang="en-US" dirty="0"/>
              <a:t>six studies). Although the effect sizes did not</a:t>
            </a:r>
          </a:p>
          <a:p>
            <a:r>
              <a:rPr lang="en-US" dirty="0"/>
              <a:t>statistically differ from those obtained for</a:t>
            </a:r>
          </a:p>
          <a:p>
            <a:r>
              <a:rPr lang="en-US" dirty="0"/>
              <a:t>forgiveness, the effects of the intervention</a:t>
            </a:r>
          </a:p>
          <a:p>
            <a:r>
              <a:rPr lang="en-US" dirty="0"/>
              <a:t>for reducing reported depressive and anxiety</a:t>
            </a:r>
          </a:p>
          <a:p>
            <a:r>
              <a:rPr lang="en-US" dirty="0"/>
              <a:t>symptoms were 40% to 50% lower than for</a:t>
            </a:r>
          </a:p>
          <a:p>
            <a:endParaRPr lang="en-US" dirty="0"/>
          </a:p>
          <a:p>
            <a:r>
              <a:rPr lang="en-US" dirty="0"/>
              <a:t>forgiveness.</a:t>
            </a:r>
          </a:p>
        </p:txBody>
      </p:sp>
    </p:spTree>
    <p:extLst>
      <p:ext uri="{BB962C8B-B14F-4D97-AF65-F5344CB8AC3E}">
        <p14:creationId xmlns:p14="http://schemas.microsoft.com/office/powerpoint/2010/main" val="4008644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d16409dca_0_1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4d16409dca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REACH model - our main forgiveness intervention in the HOPE clinic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a:t>Forgiveness in Couple Therapy: Case Studies Addressing Moderate to Major Offenses</a:t>
            </a:r>
            <a:endParaRPr sz="3000" dirty="0"/>
          </a:p>
        </p:txBody>
      </p:sp>
      <p:sp>
        <p:nvSpPr>
          <p:cNvPr id="65" name="Google Shape;65;p13"/>
          <p:cNvSpPr txBox="1">
            <a:spLocks noGrp="1"/>
          </p:cNvSpPr>
          <p:nvPr>
            <p:ph type="subTitle" idx="1"/>
          </p:nvPr>
        </p:nvSpPr>
        <p:spPr>
          <a:xfrm>
            <a:off x="311700" y="2870275"/>
            <a:ext cx="8183700" cy="71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Jennifer S. Ripley, Mary “Lexie” Norris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5277407-C726-2C4B-B508-795564293E2E}"/>
              </a:ext>
            </a:extLst>
          </p:cNvPr>
          <p:cNvSpPr>
            <a:spLocks noGrp="1"/>
          </p:cNvSpPr>
          <p:nvPr>
            <p:ph type="title"/>
          </p:nvPr>
        </p:nvSpPr>
        <p:spPr/>
        <p:txBody>
          <a:bodyPr/>
          <a:lstStyle/>
          <a:p>
            <a:r>
              <a:rPr lang="en-US" dirty="0"/>
              <a:t>Forgiveness</a:t>
            </a:r>
          </a:p>
        </p:txBody>
      </p:sp>
      <p:sp>
        <p:nvSpPr>
          <p:cNvPr id="7" name="Text Placeholder 6">
            <a:extLst>
              <a:ext uri="{FF2B5EF4-FFF2-40B4-BE49-F238E27FC236}">
                <a16:creationId xmlns:a16="http://schemas.microsoft.com/office/drawing/2014/main" id="{AB149F71-84BB-DC4D-B5CD-CC7049378DAD}"/>
              </a:ext>
            </a:extLst>
          </p:cNvPr>
          <p:cNvSpPr>
            <a:spLocks noGrp="1"/>
          </p:cNvSpPr>
          <p:nvPr>
            <p:ph type="body" idx="1"/>
          </p:nvPr>
        </p:nvSpPr>
        <p:spPr/>
        <p:txBody>
          <a:bodyPr/>
          <a:lstStyle/>
          <a:p>
            <a:pPr lvl="0" indent="-317500">
              <a:lnSpc>
                <a:spcPct val="150000"/>
              </a:lnSpc>
              <a:buSzPts val="1400"/>
            </a:pPr>
            <a:r>
              <a:rPr lang="en-US" sz="1400" dirty="0"/>
              <a:t>Greater commitment is related to greater forgiveness </a:t>
            </a:r>
          </a:p>
          <a:p>
            <a:pPr lvl="1" indent="-317500">
              <a:lnSpc>
                <a:spcPct val="150000"/>
              </a:lnSpc>
              <a:buSzPts val="1400"/>
            </a:pPr>
            <a:r>
              <a:rPr lang="en-US" sz="1200" dirty="0"/>
              <a:t>Appears to be both directions.  Commitment leads to move forgiveness, and more forgiveness leads to more commitment (Tsang, McCullough &amp; Fincham, 2006)</a:t>
            </a:r>
          </a:p>
          <a:p>
            <a:pPr indent="-317500">
              <a:lnSpc>
                <a:spcPct val="150000"/>
              </a:lnSpc>
              <a:buSzPts val="1400"/>
            </a:pPr>
            <a:r>
              <a:rPr lang="en-US" sz="1400" dirty="0"/>
              <a:t>Conflict tactics and Self-regulation have support as mechanisms that link forgiveness to satisfaction ( Braithwait, Selby &amp; Fincham, 2011)</a:t>
            </a:r>
          </a:p>
          <a:p>
            <a:pPr indent="-317500">
              <a:lnSpc>
                <a:spcPct val="150000"/>
              </a:lnSpc>
              <a:buSzPts val="1400"/>
            </a:pPr>
            <a:r>
              <a:rPr lang="en-US" sz="1400" dirty="0"/>
              <a:t>Forgiveness linked to trust, closeness and use of plural pronouns in relationship</a:t>
            </a:r>
          </a:p>
          <a:p>
            <a:pPr lvl="0" indent="-317500">
              <a:lnSpc>
                <a:spcPct val="150000"/>
              </a:lnSpc>
              <a:buSzPts val="1400"/>
            </a:pPr>
            <a:r>
              <a:rPr lang="en-US" sz="1400" dirty="0"/>
              <a:t>Religiosity predicts forgiveness, well a little bit…</a:t>
            </a:r>
            <a:endParaRPr lang="en-US" dirty="0"/>
          </a:p>
          <a:p>
            <a:endParaRPr lang="en-US" dirty="0"/>
          </a:p>
        </p:txBody>
      </p:sp>
    </p:spTree>
    <p:extLst>
      <p:ext uri="{BB962C8B-B14F-4D97-AF65-F5344CB8AC3E}">
        <p14:creationId xmlns:p14="http://schemas.microsoft.com/office/powerpoint/2010/main" val="1305659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7AEFF-A422-1E4C-ADE5-ECC41888BB16}"/>
              </a:ext>
            </a:extLst>
          </p:cNvPr>
          <p:cNvSpPr>
            <a:spLocks noGrp="1"/>
          </p:cNvSpPr>
          <p:nvPr>
            <p:ph type="title"/>
          </p:nvPr>
        </p:nvSpPr>
        <p:spPr/>
        <p:txBody>
          <a:bodyPr/>
          <a:lstStyle/>
          <a:p>
            <a:r>
              <a:rPr lang="en-US" dirty="0"/>
              <a:t>Forgiveness Intervention- From Scientific Mystery to Empirically Supported Treatment</a:t>
            </a:r>
          </a:p>
        </p:txBody>
      </p:sp>
      <p:sp>
        <p:nvSpPr>
          <p:cNvPr id="3" name="Text Placeholder 2">
            <a:extLst>
              <a:ext uri="{FF2B5EF4-FFF2-40B4-BE49-F238E27FC236}">
                <a16:creationId xmlns:a16="http://schemas.microsoft.com/office/drawing/2014/main" id="{30191899-855B-8F4F-BB79-C22B3D3B23C8}"/>
              </a:ext>
            </a:extLst>
          </p:cNvPr>
          <p:cNvSpPr>
            <a:spLocks noGrp="1"/>
          </p:cNvSpPr>
          <p:nvPr>
            <p:ph type="body" idx="1"/>
          </p:nvPr>
        </p:nvSpPr>
        <p:spPr>
          <a:xfrm>
            <a:off x="4318000" y="500924"/>
            <a:ext cx="4493075" cy="4642575"/>
          </a:xfrm>
        </p:spPr>
        <p:txBody>
          <a:bodyPr/>
          <a:lstStyle/>
          <a:p>
            <a:r>
              <a:rPr lang="en-US" dirty="0"/>
              <a:t>Penicillin was adopted in the 1940s.  But we only begun to figure out WHY it works in the last couple of decades.</a:t>
            </a:r>
          </a:p>
          <a:p>
            <a:r>
              <a:rPr lang="en-US" dirty="0"/>
              <a:t>Acetaminophen sells ~ 27 billion doses a year.  But researchers still have mystery around why it works.  Still testing basic hypotheses.</a:t>
            </a:r>
          </a:p>
          <a:p>
            <a:r>
              <a:rPr lang="en-US" dirty="0"/>
              <a:t>We don’t’ fully understand why forgiveness works in intimate partnerships- but we do know we can intervene.</a:t>
            </a:r>
          </a:p>
          <a:p>
            <a:r>
              <a:rPr lang="en-US" dirty="0"/>
              <a:t>Two main approaches with dozens of studies on each - REACH (Worthington) and a process model (Enright).  Other studies are a few but in the positive direction.</a:t>
            </a:r>
          </a:p>
          <a:p>
            <a:r>
              <a:rPr lang="en-US" dirty="0"/>
              <a:t>Meta analysis of forgiveness interventions shows moderate effect size for forgiveness, as well as improvements in depression, anxiety and hope (Wade, Hoyt, Kidwell &amp; Worthington, 2014)</a:t>
            </a:r>
          </a:p>
          <a:p>
            <a:r>
              <a:rPr lang="en-US" dirty="0"/>
              <a:t>We care about forgiveness- </a:t>
            </a:r>
            <a:r>
              <a:rPr lang="en-US" b="1" dirty="0"/>
              <a:t>nested with other relationship variables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857912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REACH Model of Forgiveness </a:t>
            </a:r>
            <a:endParaRPr dirty="0"/>
          </a:p>
        </p:txBody>
      </p:sp>
      <p:sp>
        <p:nvSpPr>
          <p:cNvPr id="89" name="Google Shape;89;p17"/>
          <p:cNvSpPr txBox="1"/>
          <p:nvPr/>
        </p:nvSpPr>
        <p:spPr>
          <a:xfrm>
            <a:off x="4142650" y="1069550"/>
            <a:ext cx="4760400" cy="377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latin typeface="Roboto"/>
                <a:ea typeface="Roboto"/>
                <a:cs typeface="Roboto"/>
                <a:sym typeface="Roboto"/>
              </a:rPr>
              <a:t>R- Recall the hurt</a:t>
            </a:r>
            <a:endParaRPr sz="2400" b="1" dirty="0">
              <a:latin typeface="Roboto"/>
              <a:ea typeface="Roboto"/>
              <a:cs typeface="Roboto"/>
              <a:sym typeface="Roboto"/>
            </a:endParaRPr>
          </a:p>
          <a:p>
            <a:pPr marL="0" lvl="0" indent="0" algn="l" rtl="0">
              <a:spcBef>
                <a:spcPts val="0"/>
              </a:spcBef>
              <a:spcAft>
                <a:spcPts val="0"/>
              </a:spcAft>
              <a:buNone/>
            </a:pPr>
            <a:r>
              <a:rPr lang="en" sz="2400" b="1" dirty="0">
                <a:latin typeface="Roboto"/>
                <a:ea typeface="Roboto"/>
                <a:cs typeface="Roboto"/>
                <a:sym typeface="Roboto"/>
              </a:rPr>
              <a:t>E- Empathize with the one who hurt you</a:t>
            </a:r>
            <a:endParaRPr sz="2400" b="1" dirty="0">
              <a:latin typeface="Roboto"/>
              <a:ea typeface="Roboto"/>
              <a:cs typeface="Roboto"/>
              <a:sym typeface="Roboto"/>
            </a:endParaRPr>
          </a:p>
          <a:p>
            <a:pPr marL="0" lvl="0" indent="0" algn="l" rtl="0">
              <a:spcBef>
                <a:spcPts val="0"/>
              </a:spcBef>
              <a:spcAft>
                <a:spcPts val="0"/>
              </a:spcAft>
              <a:buNone/>
            </a:pPr>
            <a:r>
              <a:rPr lang="en" sz="2400" b="1" dirty="0">
                <a:latin typeface="Roboto"/>
                <a:ea typeface="Roboto"/>
                <a:cs typeface="Roboto"/>
                <a:sym typeface="Roboto"/>
              </a:rPr>
              <a:t>A- Altruistic gift of forgiveness </a:t>
            </a:r>
            <a:endParaRPr sz="2400" b="1" dirty="0">
              <a:latin typeface="Roboto"/>
              <a:ea typeface="Roboto"/>
              <a:cs typeface="Roboto"/>
              <a:sym typeface="Roboto"/>
            </a:endParaRPr>
          </a:p>
          <a:p>
            <a:pPr marL="0" lvl="0" indent="0" algn="l" rtl="0">
              <a:spcBef>
                <a:spcPts val="0"/>
              </a:spcBef>
              <a:spcAft>
                <a:spcPts val="0"/>
              </a:spcAft>
              <a:buNone/>
            </a:pPr>
            <a:r>
              <a:rPr lang="en" sz="2400" b="1" dirty="0">
                <a:latin typeface="Roboto"/>
                <a:ea typeface="Roboto"/>
                <a:cs typeface="Roboto"/>
                <a:sym typeface="Roboto"/>
              </a:rPr>
              <a:t>C- Commit to forgive</a:t>
            </a:r>
            <a:endParaRPr sz="2400" b="1" dirty="0">
              <a:latin typeface="Roboto"/>
              <a:ea typeface="Roboto"/>
              <a:cs typeface="Roboto"/>
              <a:sym typeface="Roboto"/>
            </a:endParaRPr>
          </a:p>
          <a:p>
            <a:pPr marL="0" lvl="0" indent="0" algn="l" rtl="0">
              <a:spcBef>
                <a:spcPts val="0"/>
              </a:spcBef>
              <a:spcAft>
                <a:spcPts val="0"/>
              </a:spcAft>
              <a:buNone/>
            </a:pPr>
            <a:r>
              <a:rPr lang="en" sz="2400" b="1" dirty="0">
                <a:latin typeface="Roboto"/>
                <a:ea typeface="Roboto"/>
                <a:cs typeface="Roboto"/>
                <a:sym typeface="Roboto"/>
              </a:rPr>
              <a:t>H- Hold onto forgiveness during doubts</a:t>
            </a:r>
            <a:endParaRPr sz="2400" b="1" dirty="0">
              <a:latin typeface="Roboto"/>
              <a:ea typeface="Roboto"/>
              <a:cs typeface="Roboto"/>
              <a:sym typeface="Roboto"/>
            </a:endParaRPr>
          </a:p>
        </p:txBody>
      </p:sp>
      <p:pic>
        <p:nvPicPr>
          <p:cNvPr id="90" name="Google Shape;90;p17"/>
          <p:cNvPicPr preferRelativeResize="0"/>
          <p:nvPr/>
        </p:nvPicPr>
        <p:blipFill>
          <a:blip r:embed="rId3">
            <a:alphaModFix/>
          </a:blip>
          <a:stretch>
            <a:fillRect/>
          </a:stretch>
        </p:blipFill>
        <p:spPr>
          <a:xfrm>
            <a:off x="706250" y="1785425"/>
            <a:ext cx="2117075" cy="2963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311725" y="212650"/>
            <a:ext cx="8520600" cy="91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Effectiveness of the Hope-Focused REACH Model </a:t>
            </a:r>
            <a:endParaRPr dirty="0"/>
          </a:p>
        </p:txBody>
      </p:sp>
      <p:sp>
        <p:nvSpPr>
          <p:cNvPr id="96" name="Google Shape;96;p18"/>
          <p:cNvSpPr txBox="1"/>
          <p:nvPr/>
        </p:nvSpPr>
        <p:spPr>
          <a:xfrm>
            <a:off x="482050" y="1611875"/>
            <a:ext cx="4509050" cy="32238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Roboto"/>
              <a:buChar char="●"/>
            </a:pPr>
            <a:r>
              <a:rPr lang="en" dirty="0">
                <a:latin typeface="Roboto"/>
                <a:ea typeface="Roboto"/>
                <a:cs typeface="Roboto"/>
                <a:sym typeface="Roboto"/>
              </a:rPr>
              <a:t>Meta-analysis results indicate </a:t>
            </a:r>
            <a:r>
              <a:rPr lang="en" b="1" dirty="0">
                <a:latin typeface="Roboto"/>
                <a:ea typeface="Roboto"/>
                <a:cs typeface="Roboto"/>
                <a:sym typeface="Roboto"/>
              </a:rPr>
              <a:t>moderate to strong </a:t>
            </a:r>
            <a:r>
              <a:rPr lang="en" dirty="0">
                <a:latin typeface="Roboto"/>
                <a:ea typeface="Roboto"/>
                <a:cs typeface="Roboto"/>
                <a:sym typeface="Roboto"/>
              </a:rPr>
              <a:t>effects for helping participants </a:t>
            </a:r>
            <a:endParaRPr dirty="0">
              <a:latin typeface="Roboto"/>
              <a:ea typeface="Roboto"/>
              <a:cs typeface="Roboto"/>
              <a:sym typeface="Roboto"/>
            </a:endParaRPr>
          </a:p>
          <a:p>
            <a:pPr marL="457200" lvl="0" indent="-317500" algn="l" rtl="0">
              <a:spcBef>
                <a:spcPts val="0"/>
              </a:spcBef>
              <a:spcAft>
                <a:spcPts val="0"/>
              </a:spcAft>
              <a:buSzPts val="1400"/>
              <a:buFont typeface="Roboto"/>
              <a:buChar char="●"/>
            </a:pPr>
            <a:r>
              <a:rPr lang="en" dirty="0">
                <a:latin typeface="Roboto"/>
                <a:ea typeface="Roboto"/>
                <a:cs typeface="Roboto"/>
                <a:sym typeface="Roboto"/>
              </a:rPr>
              <a:t>However, it has been found that more time spent on REACH interventions predicts greater forgiveness </a:t>
            </a:r>
            <a:endParaRPr dirty="0">
              <a:latin typeface="Roboto"/>
              <a:ea typeface="Roboto"/>
              <a:cs typeface="Roboto"/>
              <a:sym typeface="Roboto"/>
            </a:endParaRPr>
          </a:p>
          <a:p>
            <a:pPr marL="457200" lvl="0" indent="-317500" algn="l" rtl="0">
              <a:spcBef>
                <a:spcPts val="0"/>
              </a:spcBef>
              <a:spcAft>
                <a:spcPts val="0"/>
              </a:spcAft>
              <a:buSzPts val="1400"/>
              <a:buFont typeface="Roboto"/>
              <a:buChar char="●"/>
            </a:pPr>
            <a:r>
              <a:rPr lang="en" dirty="0">
                <a:latin typeface="Roboto"/>
                <a:ea typeface="Roboto"/>
                <a:cs typeface="Roboto"/>
                <a:sym typeface="Roboto"/>
              </a:rPr>
              <a:t>Majority of research has been focused on “regular” relationship offenses</a:t>
            </a:r>
          </a:p>
          <a:p>
            <a:pPr marL="457200" lvl="0" indent="-317500" algn="l" rtl="0">
              <a:spcBef>
                <a:spcPts val="0"/>
              </a:spcBef>
              <a:spcAft>
                <a:spcPts val="0"/>
              </a:spcAft>
              <a:buSzPts val="1400"/>
              <a:buFont typeface="Roboto"/>
              <a:buChar char="●"/>
            </a:pPr>
            <a:endParaRPr lang="en" dirty="0">
              <a:latin typeface="Roboto"/>
              <a:ea typeface="Roboto"/>
              <a:cs typeface="Roboto"/>
              <a:sym typeface="Roboto"/>
            </a:endParaRPr>
          </a:p>
          <a:p>
            <a:pPr marL="457200" lvl="0" indent="-317500" algn="l" rtl="0">
              <a:spcBef>
                <a:spcPts val="0"/>
              </a:spcBef>
              <a:spcAft>
                <a:spcPts val="0"/>
              </a:spcAft>
              <a:buSzPts val="1400"/>
              <a:buFont typeface="Roboto"/>
              <a:buChar char="●"/>
            </a:pPr>
            <a:r>
              <a:rPr lang="en" dirty="0">
                <a:latin typeface="Roboto"/>
                <a:ea typeface="Roboto"/>
                <a:cs typeface="Roboto"/>
                <a:sym typeface="Roboto"/>
              </a:rPr>
              <a:t>The end-goal of couple therapy is not just forgiveness- but reconciliation, restoration of trust, ultimately the restoration of the bond between the partners</a:t>
            </a:r>
          </a:p>
          <a:p>
            <a:pPr marL="457200" lvl="0" indent="-317500" algn="l" rtl="0">
              <a:spcBef>
                <a:spcPts val="0"/>
              </a:spcBef>
              <a:spcAft>
                <a:spcPts val="0"/>
              </a:spcAft>
              <a:buSzPts val="1400"/>
              <a:buFont typeface="Roboto"/>
              <a:buChar char="●"/>
            </a:pPr>
            <a:r>
              <a:rPr lang="en" dirty="0">
                <a:latin typeface="Roboto"/>
                <a:ea typeface="Roboto"/>
                <a:cs typeface="Roboto"/>
                <a:sym typeface="Roboto"/>
              </a:rPr>
              <a:t>But for the majority of couples forgiveness is a necessary STEP in the process</a:t>
            </a:r>
            <a:endParaRPr dirty="0">
              <a:latin typeface="Roboto"/>
              <a:ea typeface="Roboto"/>
              <a:cs typeface="Roboto"/>
              <a:sym typeface="Roboto"/>
            </a:endParaRPr>
          </a:p>
        </p:txBody>
      </p:sp>
      <p:pic>
        <p:nvPicPr>
          <p:cNvPr id="3" name="Picture 2">
            <a:extLst>
              <a:ext uri="{FF2B5EF4-FFF2-40B4-BE49-F238E27FC236}">
                <a16:creationId xmlns:a16="http://schemas.microsoft.com/office/drawing/2014/main" id="{669D108B-E2D8-DC46-AC12-6AA41226A312}"/>
              </a:ext>
            </a:extLst>
          </p:cNvPr>
          <p:cNvPicPr>
            <a:picLocks noChangeAspect="1"/>
          </p:cNvPicPr>
          <p:nvPr/>
        </p:nvPicPr>
        <p:blipFill>
          <a:blip r:embed="rId3"/>
          <a:stretch>
            <a:fillRect/>
          </a:stretch>
        </p:blipFill>
        <p:spPr>
          <a:xfrm>
            <a:off x="5190981" y="1611875"/>
            <a:ext cx="3641344" cy="28448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72E17-7850-CC4E-8AEB-17E8779764F8}"/>
              </a:ext>
            </a:extLst>
          </p:cNvPr>
          <p:cNvSpPr>
            <a:spLocks noGrp="1"/>
          </p:cNvSpPr>
          <p:nvPr>
            <p:ph type="title"/>
          </p:nvPr>
        </p:nvSpPr>
        <p:spPr/>
        <p:txBody>
          <a:bodyPr/>
          <a:lstStyle/>
          <a:p>
            <a:r>
              <a:rPr lang="en-US" dirty="0"/>
              <a:t>Our model and case studies</a:t>
            </a:r>
          </a:p>
        </p:txBody>
      </p:sp>
      <p:sp>
        <p:nvSpPr>
          <p:cNvPr id="3" name="TextBox 2">
            <a:extLst>
              <a:ext uri="{FF2B5EF4-FFF2-40B4-BE49-F238E27FC236}">
                <a16:creationId xmlns:a16="http://schemas.microsoft.com/office/drawing/2014/main" id="{A30385BB-E779-2342-A23D-5F3771E03444}"/>
              </a:ext>
            </a:extLst>
          </p:cNvPr>
          <p:cNvSpPr txBox="1"/>
          <p:nvPr/>
        </p:nvSpPr>
        <p:spPr>
          <a:xfrm>
            <a:off x="311725" y="1473200"/>
            <a:ext cx="3536375" cy="2893100"/>
          </a:xfrm>
          <a:prstGeom prst="rect">
            <a:avLst/>
          </a:prstGeom>
          <a:noFill/>
        </p:spPr>
        <p:txBody>
          <a:bodyPr wrap="square" rtlCol="0">
            <a:spAutoFit/>
          </a:bodyPr>
          <a:lstStyle/>
          <a:p>
            <a:r>
              <a:rPr lang="en-US" dirty="0"/>
              <a:t>Ultimate goal:  Improve the Relational Bond through Hope-focused strategic interventions that are positive, memorable, active, and engaging for the couple.</a:t>
            </a:r>
          </a:p>
          <a:p>
            <a:endParaRPr lang="en-US" dirty="0"/>
          </a:p>
          <a:p>
            <a:r>
              <a:rPr lang="en-US" dirty="0"/>
              <a:t>We spend time with their pain, and understand and empathize with the pain.  </a:t>
            </a:r>
          </a:p>
          <a:p>
            <a:endParaRPr lang="en-US" dirty="0"/>
          </a:p>
          <a:p>
            <a:r>
              <a:rPr lang="en-US" dirty="0"/>
              <a:t>But given that the pain-giver is in the room, it’s important to focus on moving forward as a couple to re-bond.  Shaming each other as pain-givers isn’t a productive use of their time in treatment.</a:t>
            </a:r>
          </a:p>
        </p:txBody>
      </p:sp>
      <p:pic>
        <p:nvPicPr>
          <p:cNvPr id="5" name="Picture 4">
            <a:extLst>
              <a:ext uri="{FF2B5EF4-FFF2-40B4-BE49-F238E27FC236}">
                <a16:creationId xmlns:a16="http://schemas.microsoft.com/office/drawing/2014/main" id="{04CF1E96-D5AB-CA42-A764-F558BEEFC257}"/>
              </a:ext>
            </a:extLst>
          </p:cNvPr>
          <p:cNvPicPr>
            <a:picLocks noChangeAspect="1"/>
          </p:cNvPicPr>
          <p:nvPr/>
        </p:nvPicPr>
        <p:blipFill>
          <a:blip r:embed="rId3"/>
          <a:stretch>
            <a:fillRect/>
          </a:stretch>
        </p:blipFill>
        <p:spPr>
          <a:xfrm>
            <a:off x="5542574" y="1922244"/>
            <a:ext cx="3289701" cy="2146300"/>
          </a:xfrm>
          <a:prstGeom prst="rect">
            <a:avLst/>
          </a:prstGeom>
        </p:spPr>
      </p:pic>
    </p:spTree>
    <p:extLst>
      <p:ext uri="{BB962C8B-B14F-4D97-AF65-F5344CB8AC3E}">
        <p14:creationId xmlns:p14="http://schemas.microsoft.com/office/powerpoint/2010/main" val="158210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09534-9E63-D84A-B936-E2528EC26C9E}"/>
              </a:ext>
            </a:extLst>
          </p:cNvPr>
          <p:cNvSpPr>
            <a:spLocks noGrp="1"/>
          </p:cNvSpPr>
          <p:nvPr>
            <p:ph type="title"/>
          </p:nvPr>
        </p:nvSpPr>
        <p:spPr/>
        <p:txBody>
          <a:bodyPr/>
          <a:lstStyle/>
          <a:p>
            <a:r>
              <a:rPr lang="en-US" dirty="0"/>
              <a:t>The big picture</a:t>
            </a:r>
          </a:p>
        </p:txBody>
      </p:sp>
      <p:pic>
        <p:nvPicPr>
          <p:cNvPr id="5" name="Picture 4">
            <a:extLst>
              <a:ext uri="{FF2B5EF4-FFF2-40B4-BE49-F238E27FC236}">
                <a16:creationId xmlns:a16="http://schemas.microsoft.com/office/drawing/2014/main" id="{5BB332C6-A910-FD4B-B5D2-19C5953205B2}"/>
              </a:ext>
            </a:extLst>
          </p:cNvPr>
          <p:cNvPicPr>
            <a:picLocks noChangeAspect="1"/>
          </p:cNvPicPr>
          <p:nvPr/>
        </p:nvPicPr>
        <p:blipFill>
          <a:blip r:embed="rId3"/>
          <a:stretch>
            <a:fillRect/>
          </a:stretch>
        </p:blipFill>
        <p:spPr>
          <a:xfrm>
            <a:off x="5057733" y="781050"/>
            <a:ext cx="4086267" cy="3581400"/>
          </a:xfrm>
          <a:prstGeom prst="rect">
            <a:avLst/>
          </a:prstGeom>
        </p:spPr>
      </p:pic>
      <p:sp>
        <p:nvSpPr>
          <p:cNvPr id="7" name="TextBox 6">
            <a:extLst>
              <a:ext uri="{FF2B5EF4-FFF2-40B4-BE49-F238E27FC236}">
                <a16:creationId xmlns:a16="http://schemas.microsoft.com/office/drawing/2014/main" id="{4D2E219E-00BC-7640-98DB-9A4E733D9135}"/>
              </a:ext>
            </a:extLst>
          </p:cNvPr>
          <p:cNvSpPr txBox="1"/>
          <p:nvPr/>
        </p:nvSpPr>
        <p:spPr>
          <a:xfrm>
            <a:off x="444500" y="1701800"/>
            <a:ext cx="3641768" cy="2677656"/>
          </a:xfrm>
          <a:prstGeom prst="rect">
            <a:avLst/>
          </a:prstGeom>
          <a:noFill/>
        </p:spPr>
        <p:txBody>
          <a:bodyPr wrap="square" rtlCol="0">
            <a:spAutoFit/>
          </a:bodyPr>
          <a:lstStyle/>
          <a:p>
            <a:r>
              <a:rPr lang="en-US" dirty="0"/>
              <a:t>Ultimate Goal is BOND</a:t>
            </a:r>
          </a:p>
          <a:p>
            <a:endParaRPr lang="en-US" dirty="0"/>
          </a:p>
          <a:p>
            <a:r>
              <a:rPr lang="en-US" dirty="0"/>
              <a:t>Steps to treatment</a:t>
            </a:r>
          </a:p>
          <a:p>
            <a:endParaRPr lang="en-US" dirty="0"/>
          </a:p>
          <a:p>
            <a:r>
              <a:rPr lang="en-US" dirty="0"/>
              <a:t>1.    De-escalate immediate painful conflict</a:t>
            </a:r>
          </a:p>
          <a:p>
            <a:pPr marL="342900" indent="-342900">
              <a:buAutoNum type="arabicPeriod" startAt="2"/>
            </a:pPr>
            <a:r>
              <a:rPr lang="en-US" dirty="0"/>
              <a:t>Turn towards each other. (roll to the middle)</a:t>
            </a:r>
          </a:p>
          <a:p>
            <a:pPr marL="342900" indent="-342900">
              <a:buAutoNum type="arabicPeriod" startAt="2"/>
            </a:pPr>
            <a:r>
              <a:rPr lang="en-US" dirty="0"/>
              <a:t>Move forward together</a:t>
            </a:r>
          </a:p>
          <a:p>
            <a:pPr marL="342900" indent="-342900">
              <a:buAutoNum type="arabicPeriod" startAt="2"/>
            </a:pPr>
            <a:endParaRPr lang="en-US" dirty="0"/>
          </a:p>
          <a:p>
            <a:pPr marL="342900" indent="-342900">
              <a:buAutoNum type="arabicPeriod" startAt="2"/>
            </a:pPr>
            <a:endParaRPr lang="en-US" dirty="0"/>
          </a:p>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061949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6520D-E71E-2348-B71D-8668927F1FB9}"/>
              </a:ext>
            </a:extLst>
          </p:cNvPr>
          <p:cNvSpPr>
            <a:spLocks noGrp="1"/>
          </p:cNvSpPr>
          <p:nvPr>
            <p:ph type="title"/>
          </p:nvPr>
        </p:nvSpPr>
        <p:spPr/>
        <p:txBody>
          <a:bodyPr/>
          <a:lstStyle/>
          <a:p>
            <a:r>
              <a:rPr lang="en-US" dirty="0"/>
              <a:t>Wandering in the desert = couple therapy?</a:t>
            </a:r>
          </a:p>
        </p:txBody>
      </p:sp>
      <p:pic>
        <p:nvPicPr>
          <p:cNvPr id="4" name="Picture 3">
            <a:extLst>
              <a:ext uri="{FF2B5EF4-FFF2-40B4-BE49-F238E27FC236}">
                <a16:creationId xmlns:a16="http://schemas.microsoft.com/office/drawing/2014/main" id="{24E77463-82A6-0D4E-8444-773157C9F07B}"/>
              </a:ext>
            </a:extLst>
          </p:cNvPr>
          <p:cNvPicPr>
            <a:picLocks noChangeAspect="1"/>
          </p:cNvPicPr>
          <p:nvPr/>
        </p:nvPicPr>
        <p:blipFill>
          <a:blip r:embed="rId2"/>
          <a:stretch>
            <a:fillRect/>
          </a:stretch>
        </p:blipFill>
        <p:spPr>
          <a:xfrm>
            <a:off x="1816100" y="1307493"/>
            <a:ext cx="5202132" cy="3836007"/>
          </a:xfrm>
          <a:prstGeom prst="rect">
            <a:avLst/>
          </a:prstGeom>
        </p:spPr>
      </p:pic>
    </p:spTree>
    <p:extLst>
      <p:ext uri="{BB962C8B-B14F-4D97-AF65-F5344CB8AC3E}">
        <p14:creationId xmlns:p14="http://schemas.microsoft.com/office/powerpoint/2010/main" val="2491445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54703-2822-3142-A171-37BD64B15888}"/>
              </a:ext>
            </a:extLst>
          </p:cNvPr>
          <p:cNvSpPr>
            <a:spLocks noGrp="1"/>
          </p:cNvSpPr>
          <p:nvPr>
            <p:ph type="title"/>
          </p:nvPr>
        </p:nvSpPr>
        <p:spPr/>
        <p:txBody>
          <a:bodyPr/>
          <a:lstStyle/>
          <a:p>
            <a:r>
              <a:rPr lang="en-US" dirty="0"/>
              <a:t>Strategy through the Desert…</a:t>
            </a:r>
          </a:p>
        </p:txBody>
      </p:sp>
      <p:sp>
        <p:nvSpPr>
          <p:cNvPr id="3" name="TextBox 2">
            <a:extLst>
              <a:ext uri="{FF2B5EF4-FFF2-40B4-BE49-F238E27FC236}">
                <a16:creationId xmlns:a16="http://schemas.microsoft.com/office/drawing/2014/main" id="{5E3FDE87-43B0-4C4B-8AB1-9CC6C060F290}"/>
              </a:ext>
            </a:extLst>
          </p:cNvPr>
          <p:cNvSpPr txBox="1"/>
          <p:nvPr/>
        </p:nvSpPr>
        <p:spPr>
          <a:xfrm>
            <a:off x="495301" y="1651000"/>
            <a:ext cx="7874000" cy="3139321"/>
          </a:xfrm>
          <a:prstGeom prst="rect">
            <a:avLst/>
          </a:prstGeom>
          <a:noFill/>
        </p:spPr>
        <p:txBody>
          <a:bodyPr wrap="square" rtlCol="0">
            <a:spAutoFit/>
          </a:bodyPr>
          <a:lstStyle/>
          <a:p>
            <a:r>
              <a:rPr lang="en-US" dirty="0"/>
              <a:t>1.  </a:t>
            </a:r>
            <a:r>
              <a:rPr lang="en-US" sz="2400" dirty="0"/>
              <a:t>De-escalate immediate painful conflict</a:t>
            </a:r>
            <a:endParaRPr lang="en-US" sz="1600" dirty="0"/>
          </a:p>
          <a:p>
            <a:pPr marL="285750" indent="-285750">
              <a:buFont typeface="Arial" panose="020B0604020202020204" pitchFamily="34" charset="0"/>
              <a:buChar char="•"/>
            </a:pPr>
            <a:r>
              <a:rPr lang="en-US" dirty="0"/>
              <a:t>Positive- date night, positive active responding, gratitude</a:t>
            </a:r>
          </a:p>
          <a:p>
            <a:pPr marL="285750" indent="-285750">
              <a:buFont typeface="Arial" panose="020B0604020202020204" pitchFamily="34" charset="0"/>
              <a:buChar char="•"/>
            </a:pPr>
            <a:r>
              <a:rPr lang="en-US" dirty="0"/>
              <a:t>Reduce negative- time out, soft start up, insight-building if needed</a:t>
            </a:r>
          </a:p>
          <a:p>
            <a:pPr marL="285750" indent="-285750">
              <a:buFont typeface="Arial" panose="020B0604020202020204" pitchFamily="34" charset="0"/>
              <a:buChar char="•"/>
            </a:pPr>
            <a:endParaRPr lang="en-US" dirty="0"/>
          </a:p>
          <a:p>
            <a:r>
              <a:rPr lang="en-US" dirty="0"/>
              <a:t>2</a:t>
            </a:r>
            <a:r>
              <a:rPr lang="en-US" sz="2400" dirty="0"/>
              <a:t>.  Turn towards each other</a:t>
            </a:r>
          </a:p>
          <a:p>
            <a:pPr marL="285750" indent="-285750">
              <a:buFont typeface="Arial" panose="020B0604020202020204" pitchFamily="34" charset="0"/>
              <a:buChar char="•"/>
            </a:pPr>
            <a:r>
              <a:rPr lang="en-US" dirty="0"/>
              <a:t>Positive- TANGO communication, reattributions, psychological needs card sort</a:t>
            </a:r>
          </a:p>
          <a:p>
            <a:pPr marL="285750" indent="-285750">
              <a:buFont typeface="Arial" panose="020B0604020202020204" pitchFamily="34" charset="0"/>
              <a:buChar char="•"/>
            </a:pPr>
            <a:r>
              <a:rPr lang="en-US" dirty="0"/>
              <a:t>Reduce negative- LOVE, Sculpting intimacy, distancer- pursuer patterns</a:t>
            </a:r>
          </a:p>
          <a:p>
            <a:pPr marL="285750" indent="-285750">
              <a:buFont typeface="Arial" panose="020B0604020202020204" pitchFamily="34" charset="0"/>
              <a:buChar char="•"/>
            </a:pPr>
            <a:endParaRPr lang="en-US" dirty="0"/>
          </a:p>
          <a:p>
            <a:pPr marL="342900" indent="-342900">
              <a:buAutoNum type="arabicPeriod" startAt="3"/>
            </a:pPr>
            <a:r>
              <a:rPr lang="en-US" sz="2400" dirty="0"/>
              <a:t>Move forward together</a:t>
            </a:r>
          </a:p>
          <a:p>
            <a:pPr marL="342900" indent="-342900">
              <a:buFont typeface="Arial" panose="020B0604020202020204" pitchFamily="34" charset="0"/>
              <a:buChar char="•"/>
            </a:pPr>
            <a:r>
              <a:rPr lang="en-US" dirty="0"/>
              <a:t>Forbearance, Grace, Stop ruminations, restitution, REACH forgiveness, forgive self,  build humility, Deal with reinjury, triggers</a:t>
            </a:r>
          </a:p>
          <a:p>
            <a:endParaRPr lang="en-US" dirty="0"/>
          </a:p>
        </p:txBody>
      </p:sp>
    </p:spTree>
    <p:extLst>
      <p:ext uri="{BB962C8B-B14F-4D97-AF65-F5344CB8AC3E}">
        <p14:creationId xmlns:p14="http://schemas.microsoft.com/office/powerpoint/2010/main" val="1211649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6E51C-B89A-324A-A2A2-724B2B622182}"/>
              </a:ext>
            </a:extLst>
          </p:cNvPr>
          <p:cNvSpPr>
            <a:spLocks noGrp="1"/>
          </p:cNvSpPr>
          <p:nvPr>
            <p:ph type="title"/>
          </p:nvPr>
        </p:nvSpPr>
        <p:spPr/>
        <p:txBody>
          <a:bodyPr/>
          <a:lstStyle/>
          <a:p>
            <a:r>
              <a:rPr lang="en-US" dirty="0"/>
              <a:t>Case #1-  </a:t>
            </a:r>
          </a:p>
        </p:txBody>
      </p:sp>
      <p:sp>
        <p:nvSpPr>
          <p:cNvPr id="3" name="TextBox 2">
            <a:extLst>
              <a:ext uri="{FF2B5EF4-FFF2-40B4-BE49-F238E27FC236}">
                <a16:creationId xmlns:a16="http://schemas.microsoft.com/office/drawing/2014/main" id="{A6E3F7C4-DBC8-8C40-9B94-808CDFB054CB}"/>
              </a:ext>
            </a:extLst>
          </p:cNvPr>
          <p:cNvSpPr txBox="1"/>
          <p:nvPr/>
        </p:nvSpPr>
        <p:spPr>
          <a:xfrm>
            <a:off x="432262" y="1529543"/>
            <a:ext cx="4962698" cy="2739211"/>
          </a:xfrm>
          <a:prstGeom prst="rect">
            <a:avLst/>
          </a:prstGeom>
          <a:noFill/>
        </p:spPr>
        <p:txBody>
          <a:bodyPr wrap="square" rtlCol="0">
            <a:spAutoFit/>
          </a:bodyPr>
          <a:lstStyle/>
          <a:p>
            <a:r>
              <a:rPr lang="en-US" sz="2800" dirty="0"/>
              <a:t>Tom and Cassandra</a:t>
            </a:r>
          </a:p>
          <a:p>
            <a:pPr marL="457200" indent="-457200">
              <a:buFont typeface="Arial" panose="020B0604020202020204" pitchFamily="34" charset="0"/>
              <a:buChar char="•"/>
            </a:pPr>
            <a:r>
              <a:rPr lang="en-US" sz="2000" dirty="0"/>
              <a:t>Bond interventions: date night, gratitude journal</a:t>
            </a:r>
          </a:p>
          <a:p>
            <a:pPr marL="457200" indent="-457200">
              <a:buFont typeface="Arial" panose="020B0604020202020204" pitchFamily="34" charset="0"/>
              <a:buChar char="•"/>
            </a:pPr>
            <a:r>
              <a:rPr lang="en-US" sz="2000" dirty="0"/>
              <a:t>Turn towards each other: sculpting, empty chair</a:t>
            </a:r>
          </a:p>
          <a:p>
            <a:pPr marL="457200" indent="-457200">
              <a:buFont typeface="Arial" panose="020B0604020202020204" pitchFamily="34" charset="0"/>
              <a:buChar char="•"/>
            </a:pPr>
            <a:r>
              <a:rPr lang="en-US" sz="2000" dirty="0"/>
              <a:t>Move forward: REACH (individual and then in relationship), Joshua memorial </a:t>
            </a:r>
          </a:p>
          <a:p>
            <a:pPr marL="457200" indent="-457200">
              <a:buFont typeface="Arial" panose="020B0604020202020204" pitchFamily="34" charset="0"/>
              <a:buChar char="•"/>
            </a:pPr>
            <a:endParaRPr lang="en-US" sz="2400" dirty="0"/>
          </a:p>
        </p:txBody>
      </p:sp>
      <p:pic>
        <p:nvPicPr>
          <p:cNvPr id="4" name="Picture 3">
            <a:extLst>
              <a:ext uri="{FF2B5EF4-FFF2-40B4-BE49-F238E27FC236}">
                <a16:creationId xmlns:a16="http://schemas.microsoft.com/office/drawing/2014/main" id="{8901A04B-36D1-6D4F-9D06-DD59A1E7B459}"/>
              </a:ext>
            </a:extLst>
          </p:cNvPr>
          <p:cNvPicPr>
            <a:picLocks noChangeAspect="1"/>
          </p:cNvPicPr>
          <p:nvPr/>
        </p:nvPicPr>
        <p:blipFill>
          <a:blip r:embed="rId3"/>
          <a:stretch>
            <a:fillRect/>
          </a:stretch>
        </p:blipFill>
        <p:spPr>
          <a:xfrm>
            <a:off x="5608320" y="1717039"/>
            <a:ext cx="2849880" cy="2901229"/>
          </a:xfrm>
          <a:prstGeom prst="rect">
            <a:avLst/>
          </a:prstGeom>
        </p:spPr>
      </p:pic>
    </p:spTree>
    <p:extLst>
      <p:ext uri="{BB962C8B-B14F-4D97-AF65-F5344CB8AC3E}">
        <p14:creationId xmlns:p14="http://schemas.microsoft.com/office/powerpoint/2010/main" val="4052564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88A8E-44E9-1641-B7BE-141D538CB3AD}"/>
              </a:ext>
            </a:extLst>
          </p:cNvPr>
          <p:cNvSpPr>
            <a:spLocks noGrp="1"/>
          </p:cNvSpPr>
          <p:nvPr>
            <p:ph type="title"/>
          </p:nvPr>
        </p:nvSpPr>
        <p:spPr/>
        <p:txBody>
          <a:bodyPr/>
          <a:lstStyle/>
          <a:p>
            <a:r>
              <a:rPr lang="en-US" dirty="0"/>
              <a:t>Case #2</a:t>
            </a:r>
          </a:p>
        </p:txBody>
      </p:sp>
      <p:sp>
        <p:nvSpPr>
          <p:cNvPr id="3" name="TextBox 2">
            <a:extLst>
              <a:ext uri="{FF2B5EF4-FFF2-40B4-BE49-F238E27FC236}">
                <a16:creationId xmlns:a16="http://schemas.microsoft.com/office/drawing/2014/main" id="{B58D8E93-63D2-DA40-8AE1-0AEAF05A4F60}"/>
              </a:ext>
            </a:extLst>
          </p:cNvPr>
          <p:cNvSpPr txBox="1"/>
          <p:nvPr/>
        </p:nvSpPr>
        <p:spPr>
          <a:xfrm>
            <a:off x="441960" y="1569721"/>
            <a:ext cx="4556760" cy="3570208"/>
          </a:xfrm>
          <a:prstGeom prst="rect">
            <a:avLst/>
          </a:prstGeom>
          <a:noFill/>
        </p:spPr>
        <p:txBody>
          <a:bodyPr wrap="square" rtlCol="0">
            <a:spAutoFit/>
          </a:bodyPr>
          <a:lstStyle/>
          <a:p>
            <a:r>
              <a:rPr lang="en-US" sz="2800" dirty="0"/>
              <a:t>Steven and Catherine</a:t>
            </a:r>
          </a:p>
          <a:p>
            <a:pPr marL="342900" indent="-342900">
              <a:buFont typeface="Arial" panose="020B0604020202020204" pitchFamily="34" charset="0"/>
              <a:buChar char="•"/>
            </a:pPr>
            <a:r>
              <a:rPr lang="en-US" sz="2000" dirty="0"/>
              <a:t>Bond interventions: time-out, date night, gratitude</a:t>
            </a:r>
          </a:p>
          <a:p>
            <a:pPr marL="342900" indent="-342900">
              <a:buFont typeface="Arial" panose="020B0604020202020204" pitchFamily="34" charset="0"/>
              <a:buChar char="•"/>
            </a:pPr>
            <a:r>
              <a:rPr lang="en-US" sz="2000" dirty="0"/>
              <a:t>Turn towards each other: TANGO/communication, sculpting, distancer-pursuer </a:t>
            </a:r>
          </a:p>
          <a:p>
            <a:pPr marL="342900" indent="-342900">
              <a:buFont typeface="Arial" panose="020B0604020202020204" pitchFamily="34" charset="0"/>
              <a:buChar char="•"/>
            </a:pPr>
            <a:r>
              <a:rPr lang="en-US" sz="2000" dirty="0"/>
              <a:t> Move forward: grace, REACH (highlight on two components of forgiveness), triggers</a:t>
            </a:r>
          </a:p>
          <a:p>
            <a:pPr marL="342900" indent="-342900">
              <a:buFont typeface="Arial" panose="020B0604020202020204" pitchFamily="34" charset="0"/>
              <a:buChar char="•"/>
            </a:pPr>
            <a:endParaRPr lang="en-US" sz="2000" dirty="0"/>
          </a:p>
          <a:p>
            <a:endParaRPr lang="en-US" sz="1800" dirty="0"/>
          </a:p>
        </p:txBody>
      </p:sp>
      <p:pic>
        <p:nvPicPr>
          <p:cNvPr id="4" name="Picture 3">
            <a:extLst>
              <a:ext uri="{FF2B5EF4-FFF2-40B4-BE49-F238E27FC236}">
                <a16:creationId xmlns:a16="http://schemas.microsoft.com/office/drawing/2014/main" id="{193FFB60-71E9-8147-B159-8C29803F4AA4}"/>
              </a:ext>
            </a:extLst>
          </p:cNvPr>
          <p:cNvPicPr>
            <a:picLocks noChangeAspect="1"/>
          </p:cNvPicPr>
          <p:nvPr/>
        </p:nvPicPr>
        <p:blipFill>
          <a:blip r:embed="rId3"/>
          <a:stretch>
            <a:fillRect/>
          </a:stretch>
        </p:blipFill>
        <p:spPr>
          <a:xfrm>
            <a:off x="5462270" y="1904999"/>
            <a:ext cx="2782570" cy="2455209"/>
          </a:xfrm>
          <a:prstGeom prst="rect">
            <a:avLst/>
          </a:prstGeom>
        </p:spPr>
      </p:pic>
    </p:spTree>
    <p:extLst>
      <p:ext uri="{BB962C8B-B14F-4D97-AF65-F5344CB8AC3E}">
        <p14:creationId xmlns:p14="http://schemas.microsoft.com/office/powerpoint/2010/main" val="1045111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 sz="1800" dirty="0">
                <a:solidFill>
                  <a:schemeClr val="dk1"/>
                </a:solidFill>
              </a:rPr>
              <a:t>Identify basic and clinical research in couple forgiveness that can contribute to clinical settings</a:t>
            </a:r>
            <a:endParaRPr sz="1800" dirty="0">
              <a:solidFill>
                <a:schemeClr val="dk1"/>
              </a:solidFill>
            </a:endParaRPr>
          </a:p>
          <a:p>
            <a:pPr marL="457200" lvl="0" indent="-342900" algn="l" rtl="0">
              <a:spcBef>
                <a:spcPts val="0"/>
              </a:spcBef>
              <a:spcAft>
                <a:spcPts val="0"/>
              </a:spcAft>
              <a:buClr>
                <a:schemeClr val="dk1"/>
              </a:buClr>
              <a:buSzPts val="1800"/>
              <a:buChar char="●"/>
            </a:pPr>
            <a:r>
              <a:rPr lang="en" sz="1800" dirty="0">
                <a:solidFill>
                  <a:schemeClr val="dk1"/>
                </a:solidFill>
              </a:rPr>
              <a:t>Explain case study research of couples with moderate to severe relational offenses including the use of routine outcome monitoring</a:t>
            </a:r>
            <a:endParaRPr sz="1800" dirty="0">
              <a:solidFill>
                <a:schemeClr val="dk1"/>
              </a:solidFill>
            </a:endParaRPr>
          </a:p>
          <a:p>
            <a:pPr marL="457200" lvl="0" indent="-342900" algn="l" rtl="0">
              <a:spcBef>
                <a:spcPts val="0"/>
              </a:spcBef>
              <a:spcAft>
                <a:spcPts val="0"/>
              </a:spcAft>
              <a:buClr>
                <a:schemeClr val="dk1"/>
              </a:buClr>
              <a:buSzPts val="1800"/>
              <a:buChar char="●"/>
            </a:pPr>
            <a:r>
              <a:rPr lang="en" sz="1800" dirty="0">
                <a:solidFill>
                  <a:schemeClr val="dk1"/>
                </a:solidFill>
              </a:rPr>
              <a:t>Address diversity issues in forgiveness interventions with clients, especially implications for various religious traditions</a:t>
            </a:r>
            <a:endParaRPr sz="1800" dirty="0">
              <a:solidFill>
                <a:schemeClr val="dk1"/>
              </a:solidFill>
            </a:endParaRPr>
          </a:p>
        </p:txBody>
      </p:sp>
      <p:sp>
        <p:nvSpPr>
          <p:cNvPr id="71" name="Google Shape;71;p14"/>
          <p:cNvSpPr txBox="1">
            <a:spLocks noGrp="1"/>
          </p:cNvSpPr>
          <p:nvPr>
            <p:ph type="title"/>
          </p:nvPr>
        </p:nvSpPr>
        <p:spPr>
          <a:xfrm>
            <a:off x="265500" y="1912650"/>
            <a:ext cx="4045200" cy="131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Learning Objectives</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CE2BA-6757-E74C-A145-279B1F6F7EB7}"/>
              </a:ext>
            </a:extLst>
          </p:cNvPr>
          <p:cNvSpPr>
            <a:spLocks noGrp="1"/>
          </p:cNvSpPr>
          <p:nvPr>
            <p:ph type="title"/>
          </p:nvPr>
        </p:nvSpPr>
        <p:spPr/>
        <p:txBody>
          <a:bodyPr/>
          <a:lstStyle/>
          <a:p>
            <a:r>
              <a:rPr lang="en-US" dirty="0"/>
              <a:t>Implications of Religion in Forgiving Couples</a:t>
            </a:r>
          </a:p>
        </p:txBody>
      </p:sp>
      <p:sp>
        <p:nvSpPr>
          <p:cNvPr id="3" name="TextBox 2">
            <a:extLst>
              <a:ext uri="{FF2B5EF4-FFF2-40B4-BE49-F238E27FC236}">
                <a16:creationId xmlns:a16="http://schemas.microsoft.com/office/drawing/2014/main" id="{A6ED7FAF-1575-E747-A191-2E0366F7952F}"/>
              </a:ext>
            </a:extLst>
          </p:cNvPr>
          <p:cNvSpPr txBox="1"/>
          <p:nvPr/>
        </p:nvSpPr>
        <p:spPr>
          <a:xfrm>
            <a:off x="153500" y="1447800"/>
            <a:ext cx="8520599" cy="1477328"/>
          </a:xfrm>
          <a:prstGeom prst="rect">
            <a:avLst/>
          </a:prstGeom>
          <a:noFill/>
        </p:spPr>
        <p:txBody>
          <a:bodyPr wrap="square" rtlCol="0">
            <a:spAutoFit/>
          </a:bodyPr>
          <a:lstStyle/>
          <a:p>
            <a:pPr marL="285750" indent="-285750">
              <a:buFont typeface="Arial" panose="020B0604020202020204" pitchFamily="34" charset="0"/>
              <a:buChar char="•"/>
            </a:pPr>
            <a:r>
              <a:rPr lang="en-US" sz="1800" dirty="0"/>
              <a:t>High value- also increases possibility of </a:t>
            </a:r>
            <a:r>
              <a:rPr lang="en-US" sz="1800" b="1" dirty="0"/>
              <a:t>desecration of the sacred.  </a:t>
            </a:r>
            <a:r>
              <a:rPr lang="en-US" sz="1800" dirty="0"/>
              <a:t>“you not only offended me with your online “</a:t>
            </a:r>
            <a:r>
              <a:rPr lang="en-US" sz="1800" dirty="0" err="1"/>
              <a:t>trist</a:t>
            </a:r>
            <a:r>
              <a:rPr lang="en-US" sz="1800" dirty="0"/>
              <a:t>” </a:t>
            </a:r>
            <a:r>
              <a:rPr lang="en-US" sz="1800" b="1" dirty="0"/>
              <a:t>you offended God </a:t>
            </a:r>
            <a:r>
              <a:rPr lang="en-US" sz="1800" dirty="0"/>
              <a:t>and all things holy</a:t>
            </a:r>
          </a:p>
          <a:p>
            <a:pPr marL="285750" indent="-285750">
              <a:buFont typeface="Arial" panose="020B0604020202020204" pitchFamily="34" charset="0"/>
              <a:buChar char="•"/>
            </a:pPr>
            <a:r>
              <a:rPr lang="en-US" sz="1800" b="1" dirty="0"/>
              <a:t>God abandoned me </a:t>
            </a:r>
            <a:r>
              <a:rPr lang="en-US" sz="1800" dirty="0"/>
              <a:t>(due to my or partner’s sin), no longer blessed</a:t>
            </a:r>
          </a:p>
          <a:p>
            <a:pPr marL="285750" indent="-285750">
              <a:buFont typeface="Arial" panose="020B0604020202020204" pitchFamily="34" charset="0"/>
              <a:buChar char="•"/>
            </a:pPr>
            <a:r>
              <a:rPr lang="en-US" sz="1800" dirty="0"/>
              <a:t>Some people are </a:t>
            </a:r>
            <a:r>
              <a:rPr lang="en-US" sz="1800" b="1" dirty="0"/>
              <a:t>justice-oriented</a:t>
            </a:r>
            <a:r>
              <a:rPr lang="en-US" sz="1800" dirty="0"/>
              <a:t> in religion and have a very difficult time with compassion/warm virtues of forgiveness</a:t>
            </a:r>
          </a:p>
        </p:txBody>
      </p:sp>
      <p:pic>
        <p:nvPicPr>
          <p:cNvPr id="5" name="Picture 4">
            <a:extLst>
              <a:ext uri="{FF2B5EF4-FFF2-40B4-BE49-F238E27FC236}">
                <a16:creationId xmlns:a16="http://schemas.microsoft.com/office/drawing/2014/main" id="{CBF353CB-DCAE-9543-8ACF-306B6EBC5B8B}"/>
              </a:ext>
            </a:extLst>
          </p:cNvPr>
          <p:cNvPicPr>
            <a:picLocks noChangeAspect="1"/>
          </p:cNvPicPr>
          <p:nvPr/>
        </p:nvPicPr>
        <p:blipFill>
          <a:blip r:embed="rId2"/>
          <a:stretch>
            <a:fillRect/>
          </a:stretch>
        </p:blipFill>
        <p:spPr>
          <a:xfrm>
            <a:off x="-101600" y="3224633"/>
            <a:ext cx="9245600" cy="1918867"/>
          </a:xfrm>
          <a:prstGeom prst="rect">
            <a:avLst/>
          </a:prstGeom>
        </p:spPr>
      </p:pic>
    </p:spTree>
    <p:extLst>
      <p:ext uri="{BB962C8B-B14F-4D97-AF65-F5344CB8AC3E}">
        <p14:creationId xmlns:p14="http://schemas.microsoft.com/office/powerpoint/2010/main" val="1679908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877D0-8E20-4542-8F8C-CC2CDD6A5D32}"/>
              </a:ext>
            </a:extLst>
          </p:cNvPr>
          <p:cNvSpPr>
            <a:spLocks noGrp="1"/>
          </p:cNvSpPr>
          <p:nvPr>
            <p:ph type="title"/>
          </p:nvPr>
        </p:nvSpPr>
        <p:spPr/>
        <p:txBody>
          <a:bodyPr/>
          <a:lstStyle/>
          <a:p>
            <a:r>
              <a:rPr lang="en-US" dirty="0"/>
              <a:t>Forgiveness Quiz</a:t>
            </a:r>
          </a:p>
        </p:txBody>
      </p:sp>
      <p:sp>
        <p:nvSpPr>
          <p:cNvPr id="3" name="Subtitle 2">
            <a:extLst>
              <a:ext uri="{FF2B5EF4-FFF2-40B4-BE49-F238E27FC236}">
                <a16:creationId xmlns:a16="http://schemas.microsoft.com/office/drawing/2014/main" id="{D2C9746E-5AA0-C047-B653-675CAB2DF28D}"/>
              </a:ext>
            </a:extLst>
          </p:cNvPr>
          <p:cNvSpPr>
            <a:spLocks noGrp="1"/>
          </p:cNvSpPr>
          <p:nvPr>
            <p:ph type="subTitle" idx="1"/>
          </p:nvPr>
        </p:nvSpPr>
        <p:spPr/>
        <p:txBody>
          <a:bodyPr/>
          <a:lstStyle/>
          <a:p>
            <a:endParaRPr lang="en-US" dirty="0"/>
          </a:p>
        </p:txBody>
      </p:sp>
      <p:sp>
        <p:nvSpPr>
          <p:cNvPr id="4" name="Text Placeholder 3">
            <a:extLst>
              <a:ext uri="{FF2B5EF4-FFF2-40B4-BE49-F238E27FC236}">
                <a16:creationId xmlns:a16="http://schemas.microsoft.com/office/drawing/2014/main" id="{51D59D5D-E7DE-784B-8A7F-8DBDB8FA4F6F}"/>
              </a:ext>
            </a:extLst>
          </p:cNvPr>
          <p:cNvSpPr>
            <a:spLocks noGrp="1"/>
          </p:cNvSpPr>
          <p:nvPr>
            <p:ph type="body" idx="2"/>
          </p:nvPr>
        </p:nvSpPr>
        <p:spPr/>
        <p:txBody>
          <a:bodyPr/>
          <a:lstStyle/>
          <a:p>
            <a:r>
              <a:rPr lang="en-US" sz="1800" dirty="0"/>
              <a:t>If a spouse apologizes for an offense, before being pressured to, forgiveness is easier.  Why?</a:t>
            </a:r>
          </a:p>
          <a:p>
            <a:pPr marL="488950" indent="-342900">
              <a:buFont typeface="+mj-lt"/>
              <a:buAutoNum type="arabicPeriod"/>
            </a:pPr>
            <a:r>
              <a:rPr lang="en-US" sz="1800" dirty="0"/>
              <a:t>It feels good to see the spouse grovel</a:t>
            </a:r>
          </a:p>
          <a:p>
            <a:pPr marL="488950" indent="-342900">
              <a:buFont typeface="+mj-lt"/>
              <a:buAutoNum type="arabicPeriod"/>
            </a:pPr>
            <a:r>
              <a:rPr lang="en-US" sz="1800" dirty="0"/>
              <a:t>If the spouse is not sorry, forgiveness isn’t needed</a:t>
            </a:r>
          </a:p>
          <a:p>
            <a:pPr marL="488950" indent="-342900">
              <a:buFont typeface="+mj-lt"/>
              <a:buAutoNum type="arabicPeriod"/>
            </a:pPr>
            <a:r>
              <a:rPr lang="en-US" sz="1800" b="1" dirty="0"/>
              <a:t>An apology restores a sense of justice, making it easier to forgive</a:t>
            </a:r>
          </a:p>
          <a:p>
            <a:pPr marL="488950" indent="-342900">
              <a:buFont typeface="+mj-lt"/>
              <a:buAutoNum type="arabicPeriod"/>
            </a:pPr>
            <a:r>
              <a:rPr lang="en-US" sz="1800" dirty="0"/>
              <a:t>An apology repairs damage to the relationship</a:t>
            </a:r>
          </a:p>
        </p:txBody>
      </p:sp>
    </p:spTree>
    <p:extLst>
      <p:ext uri="{BB962C8B-B14F-4D97-AF65-F5344CB8AC3E}">
        <p14:creationId xmlns:p14="http://schemas.microsoft.com/office/powerpoint/2010/main" val="2136546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BAC15-202E-0346-B550-6AFC7562773B}"/>
              </a:ext>
            </a:extLst>
          </p:cNvPr>
          <p:cNvSpPr>
            <a:spLocks noGrp="1"/>
          </p:cNvSpPr>
          <p:nvPr>
            <p:ph type="title"/>
          </p:nvPr>
        </p:nvSpPr>
        <p:spPr/>
        <p:txBody>
          <a:bodyPr/>
          <a:lstStyle/>
          <a:p>
            <a:r>
              <a:rPr lang="en-US" dirty="0"/>
              <a:t>Forgiveness Quiz</a:t>
            </a:r>
          </a:p>
        </p:txBody>
      </p:sp>
      <p:sp>
        <p:nvSpPr>
          <p:cNvPr id="4" name="Text Placeholder 3">
            <a:extLst>
              <a:ext uri="{FF2B5EF4-FFF2-40B4-BE49-F238E27FC236}">
                <a16:creationId xmlns:a16="http://schemas.microsoft.com/office/drawing/2014/main" id="{04CBF08F-640D-F942-8970-4C0C22CDCD0E}"/>
              </a:ext>
            </a:extLst>
          </p:cNvPr>
          <p:cNvSpPr>
            <a:spLocks noGrp="1"/>
          </p:cNvSpPr>
          <p:nvPr>
            <p:ph type="body" idx="2"/>
          </p:nvPr>
        </p:nvSpPr>
        <p:spPr>
          <a:xfrm>
            <a:off x="4572000" y="43725"/>
            <a:ext cx="4368800" cy="4111500"/>
          </a:xfrm>
        </p:spPr>
        <p:txBody>
          <a:bodyPr/>
          <a:lstStyle/>
          <a:p>
            <a:r>
              <a:rPr lang="en-US" sz="1600" dirty="0"/>
              <a:t>Does forgiveness mean that you at least need to try and restore the relationship to pre-offense status?</a:t>
            </a:r>
          </a:p>
          <a:p>
            <a:pPr marL="146050" indent="0">
              <a:buNone/>
            </a:pPr>
            <a:endParaRPr lang="en-US" sz="1600" dirty="0"/>
          </a:p>
          <a:p>
            <a:pPr marL="488950" indent="-342900">
              <a:buFont typeface="+mj-lt"/>
              <a:buAutoNum type="arabicPeriod"/>
            </a:pPr>
            <a:r>
              <a:rPr lang="en-US" sz="1600" dirty="0"/>
              <a:t>Yes, without restoration of the relationship, there is no true forgiveness.</a:t>
            </a:r>
          </a:p>
          <a:p>
            <a:pPr marL="488950" indent="-342900">
              <a:buFont typeface="+mj-lt"/>
              <a:buAutoNum type="arabicPeriod"/>
            </a:pPr>
            <a:r>
              <a:rPr lang="en-US" sz="1600" dirty="0"/>
              <a:t>Yes, except for in a few cases in which restoring the relationship is not possible (like an abusive relationship).</a:t>
            </a:r>
          </a:p>
          <a:p>
            <a:pPr marL="488950" indent="-342900">
              <a:buFont typeface="+mj-lt"/>
              <a:buAutoNum type="arabicPeriod"/>
            </a:pPr>
            <a:r>
              <a:rPr lang="en-US" sz="1600" b="1" dirty="0"/>
              <a:t>No, forgiveness is in the individual; it is separate from relationship restoration, which depends on the other person, too.</a:t>
            </a:r>
          </a:p>
          <a:p>
            <a:pPr marL="488950" indent="-342900">
              <a:buFont typeface="+mj-lt"/>
              <a:buAutoNum type="arabicPeriod"/>
            </a:pPr>
            <a:r>
              <a:rPr lang="en-US" sz="1600" dirty="0"/>
              <a:t>No, forgiveness is something God initiates in us; relationship restoration is something within the realm of human effort.</a:t>
            </a:r>
          </a:p>
        </p:txBody>
      </p:sp>
    </p:spTree>
    <p:extLst>
      <p:ext uri="{BB962C8B-B14F-4D97-AF65-F5344CB8AC3E}">
        <p14:creationId xmlns:p14="http://schemas.microsoft.com/office/powerpoint/2010/main" val="681994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CBB5A-2A44-8448-80A2-4B924103DC1E}"/>
              </a:ext>
            </a:extLst>
          </p:cNvPr>
          <p:cNvSpPr>
            <a:spLocks noGrp="1"/>
          </p:cNvSpPr>
          <p:nvPr>
            <p:ph type="title"/>
          </p:nvPr>
        </p:nvSpPr>
        <p:spPr/>
        <p:txBody>
          <a:bodyPr/>
          <a:lstStyle/>
          <a:p>
            <a:r>
              <a:rPr lang="en-US" dirty="0"/>
              <a:t>Forgiveness Quiz</a:t>
            </a:r>
          </a:p>
        </p:txBody>
      </p:sp>
      <p:sp>
        <p:nvSpPr>
          <p:cNvPr id="3" name="Subtitle 2">
            <a:extLst>
              <a:ext uri="{FF2B5EF4-FFF2-40B4-BE49-F238E27FC236}">
                <a16:creationId xmlns:a16="http://schemas.microsoft.com/office/drawing/2014/main" id="{1899627A-DAE2-1E4A-9C6F-30C70C41F612}"/>
              </a:ext>
            </a:extLst>
          </p:cNvPr>
          <p:cNvSpPr>
            <a:spLocks noGrp="1"/>
          </p:cNvSpPr>
          <p:nvPr>
            <p:ph type="subTitle" idx="1"/>
          </p:nvPr>
        </p:nvSpPr>
        <p:spPr/>
        <p:txBody>
          <a:bodyPr/>
          <a:lstStyle/>
          <a:p>
            <a:endParaRPr lang="en-US" dirty="0"/>
          </a:p>
        </p:txBody>
      </p:sp>
      <p:sp>
        <p:nvSpPr>
          <p:cNvPr id="4" name="Text Placeholder 3">
            <a:extLst>
              <a:ext uri="{FF2B5EF4-FFF2-40B4-BE49-F238E27FC236}">
                <a16:creationId xmlns:a16="http://schemas.microsoft.com/office/drawing/2014/main" id="{E292D953-0C7F-8040-9451-79548BD040B1}"/>
              </a:ext>
            </a:extLst>
          </p:cNvPr>
          <p:cNvSpPr>
            <a:spLocks noGrp="1"/>
          </p:cNvSpPr>
          <p:nvPr>
            <p:ph type="body" idx="2"/>
          </p:nvPr>
        </p:nvSpPr>
        <p:spPr>
          <a:xfrm>
            <a:off x="4572000" y="5625"/>
            <a:ext cx="4572000" cy="4111500"/>
          </a:xfrm>
        </p:spPr>
        <p:txBody>
          <a:bodyPr/>
          <a:lstStyle/>
          <a:p>
            <a:r>
              <a:rPr lang="en-US" sz="1600" dirty="0"/>
              <a:t>How can a spouse forgive, believe she or he was successful at it, and still end up feeling upset about the same offense later?</a:t>
            </a:r>
          </a:p>
          <a:p>
            <a:endParaRPr lang="en-US" sz="1600" dirty="0"/>
          </a:p>
          <a:p>
            <a:pPr marL="488950" indent="-342900">
              <a:buFont typeface="+mj-lt"/>
              <a:buAutoNum type="arabicPeriod"/>
            </a:pPr>
            <a:r>
              <a:rPr lang="en-US" sz="1600" dirty="0"/>
              <a:t>Forgiveness was only partial, not complete forgiveness.</a:t>
            </a:r>
          </a:p>
          <a:p>
            <a:pPr marL="488950" indent="-342900">
              <a:buFont typeface="+mj-lt"/>
              <a:buAutoNum type="arabicPeriod"/>
            </a:pPr>
            <a:r>
              <a:rPr lang="en-US" sz="1600" b="1" dirty="0"/>
              <a:t>There are two kinds of forgiveness—a decision to forgive and a change in one’s emotion.</a:t>
            </a:r>
          </a:p>
          <a:p>
            <a:pPr marL="488950" indent="-342900">
              <a:buFont typeface="+mj-lt"/>
              <a:buAutoNum type="arabicPeriod"/>
            </a:pPr>
            <a:r>
              <a:rPr lang="en-US" sz="1600" dirty="0"/>
              <a:t>The person was mistaken; he or she wasn’t successful forgiving; if he or she were successful, the unforgiveness would not have returned.</a:t>
            </a:r>
          </a:p>
          <a:p>
            <a:pPr marL="488950" indent="-342900">
              <a:buFont typeface="+mj-lt"/>
              <a:buAutoNum type="arabicPeriod"/>
            </a:pPr>
            <a:r>
              <a:rPr lang="en-US" sz="1600" dirty="0"/>
              <a:t>Forgiveness really doesn’t depend on setting one’s mind to forgiving, but is a matter of the work of the Holy Spirit.</a:t>
            </a:r>
          </a:p>
          <a:p>
            <a:pPr marL="488950" indent="-342900">
              <a:buFont typeface="+mj-lt"/>
              <a:buAutoNum type="arabicPeriod"/>
            </a:pPr>
            <a:endParaRPr lang="en-US" dirty="0"/>
          </a:p>
        </p:txBody>
      </p:sp>
    </p:spTree>
    <p:extLst>
      <p:ext uri="{BB962C8B-B14F-4D97-AF65-F5344CB8AC3E}">
        <p14:creationId xmlns:p14="http://schemas.microsoft.com/office/powerpoint/2010/main" val="4211125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877D0-8E20-4542-8F8C-CC2CDD6A5D32}"/>
              </a:ext>
            </a:extLst>
          </p:cNvPr>
          <p:cNvSpPr>
            <a:spLocks noGrp="1"/>
          </p:cNvSpPr>
          <p:nvPr>
            <p:ph type="title"/>
          </p:nvPr>
        </p:nvSpPr>
        <p:spPr/>
        <p:txBody>
          <a:bodyPr/>
          <a:lstStyle/>
          <a:p>
            <a:r>
              <a:rPr lang="en-US" dirty="0"/>
              <a:t>Forgiveness Quiz</a:t>
            </a:r>
          </a:p>
        </p:txBody>
      </p:sp>
      <p:sp>
        <p:nvSpPr>
          <p:cNvPr id="3" name="Subtitle 2">
            <a:extLst>
              <a:ext uri="{FF2B5EF4-FFF2-40B4-BE49-F238E27FC236}">
                <a16:creationId xmlns:a16="http://schemas.microsoft.com/office/drawing/2014/main" id="{D2C9746E-5AA0-C047-B653-675CAB2DF28D}"/>
              </a:ext>
            </a:extLst>
          </p:cNvPr>
          <p:cNvSpPr>
            <a:spLocks noGrp="1"/>
          </p:cNvSpPr>
          <p:nvPr>
            <p:ph type="subTitle" idx="1"/>
          </p:nvPr>
        </p:nvSpPr>
        <p:spPr/>
        <p:txBody>
          <a:bodyPr/>
          <a:lstStyle/>
          <a:p>
            <a:endParaRPr lang="en-US" dirty="0"/>
          </a:p>
        </p:txBody>
      </p:sp>
      <p:sp>
        <p:nvSpPr>
          <p:cNvPr id="4" name="Text Placeholder 3">
            <a:extLst>
              <a:ext uri="{FF2B5EF4-FFF2-40B4-BE49-F238E27FC236}">
                <a16:creationId xmlns:a16="http://schemas.microsoft.com/office/drawing/2014/main" id="{51D59D5D-E7DE-784B-8A7F-8DBDB8FA4F6F}"/>
              </a:ext>
            </a:extLst>
          </p:cNvPr>
          <p:cNvSpPr>
            <a:spLocks noGrp="1"/>
          </p:cNvSpPr>
          <p:nvPr>
            <p:ph type="body" idx="2"/>
          </p:nvPr>
        </p:nvSpPr>
        <p:spPr/>
        <p:txBody>
          <a:bodyPr/>
          <a:lstStyle/>
          <a:p>
            <a:r>
              <a:rPr lang="en-US" sz="1800" dirty="0"/>
              <a:t>If a spouse apologizes for an offense, before being pressured to, forgiveness is easier.  Why?</a:t>
            </a:r>
          </a:p>
          <a:p>
            <a:pPr marL="488950" indent="-342900">
              <a:buFont typeface="+mj-lt"/>
              <a:buAutoNum type="arabicPeriod"/>
            </a:pPr>
            <a:r>
              <a:rPr lang="en-US" sz="1800" dirty="0"/>
              <a:t>It feels good to see the spouse grovel</a:t>
            </a:r>
          </a:p>
          <a:p>
            <a:pPr marL="488950" indent="-342900">
              <a:buFont typeface="+mj-lt"/>
              <a:buAutoNum type="arabicPeriod"/>
            </a:pPr>
            <a:r>
              <a:rPr lang="en-US" sz="1800" dirty="0"/>
              <a:t>If the spouse is not sorry, forgiveness isn’t needed</a:t>
            </a:r>
          </a:p>
          <a:p>
            <a:pPr marL="488950" indent="-342900">
              <a:buFont typeface="+mj-lt"/>
              <a:buAutoNum type="arabicPeriod"/>
            </a:pPr>
            <a:r>
              <a:rPr lang="en-US" sz="1800" dirty="0"/>
              <a:t>An apology restores a sense of justice, making it easier to forgive</a:t>
            </a:r>
          </a:p>
          <a:p>
            <a:pPr marL="488950" indent="-342900">
              <a:buFont typeface="+mj-lt"/>
              <a:buAutoNum type="arabicPeriod"/>
            </a:pPr>
            <a:r>
              <a:rPr lang="en-US" sz="1800" dirty="0"/>
              <a:t>An apology repairs damage to the relationship</a:t>
            </a:r>
          </a:p>
        </p:txBody>
      </p:sp>
    </p:spTree>
    <p:extLst>
      <p:ext uri="{BB962C8B-B14F-4D97-AF65-F5344CB8AC3E}">
        <p14:creationId xmlns:p14="http://schemas.microsoft.com/office/powerpoint/2010/main" val="4258833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BAC15-202E-0346-B550-6AFC7562773B}"/>
              </a:ext>
            </a:extLst>
          </p:cNvPr>
          <p:cNvSpPr>
            <a:spLocks noGrp="1"/>
          </p:cNvSpPr>
          <p:nvPr>
            <p:ph type="title"/>
          </p:nvPr>
        </p:nvSpPr>
        <p:spPr/>
        <p:txBody>
          <a:bodyPr/>
          <a:lstStyle/>
          <a:p>
            <a:r>
              <a:rPr lang="en-US" dirty="0"/>
              <a:t>Forgiveness Quiz</a:t>
            </a:r>
          </a:p>
        </p:txBody>
      </p:sp>
      <p:sp>
        <p:nvSpPr>
          <p:cNvPr id="4" name="Text Placeholder 3">
            <a:extLst>
              <a:ext uri="{FF2B5EF4-FFF2-40B4-BE49-F238E27FC236}">
                <a16:creationId xmlns:a16="http://schemas.microsoft.com/office/drawing/2014/main" id="{04CBF08F-640D-F942-8970-4C0C22CDCD0E}"/>
              </a:ext>
            </a:extLst>
          </p:cNvPr>
          <p:cNvSpPr>
            <a:spLocks noGrp="1"/>
          </p:cNvSpPr>
          <p:nvPr>
            <p:ph type="body" idx="2"/>
          </p:nvPr>
        </p:nvSpPr>
        <p:spPr>
          <a:xfrm>
            <a:off x="4572000" y="43725"/>
            <a:ext cx="4368800" cy="4111500"/>
          </a:xfrm>
        </p:spPr>
        <p:txBody>
          <a:bodyPr/>
          <a:lstStyle/>
          <a:p>
            <a:r>
              <a:rPr lang="en-US" sz="1600" dirty="0"/>
              <a:t>Does forgiveness mean that you at least need to try and restore the relationship to pre-offense status?</a:t>
            </a:r>
          </a:p>
          <a:p>
            <a:pPr marL="146050" indent="0">
              <a:buNone/>
            </a:pPr>
            <a:endParaRPr lang="en-US" sz="1600" dirty="0"/>
          </a:p>
          <a:p>
            <a:pPr marL="488950" indent="-342900">
              <a:buFont typeface="+mj-lt"/>
              <a:buAutoNum type="arabicPeriod"/>
            </a:pPr>
            <a:r>
              <a:rPr lang="en-US" sz="1600" dirty="0"/>
              <a:t>Yes, without restoration of the relationship, there is no true forgiveness.</a:t>
            </a:r>
          </a:p>
          <a:p>
            <a:pPr marL="488950" indent="-342900">
              <a:buFont typeface="+mj-lt"/>
              <a:buAutoNum type="arabicPeriod"/>
            </a:pPr>
            <a:r>
              <a:rPr lang="en-US" sz="1600" dirty="0"/>
              <a:t>Yes, except for in a few cases in which restoring the relationship is not possible (like an abusive relationship).</a:t>
            </a:r>
          </a:p>
          <a:p>
            <a:pPr marL="488950" indent="-342900">
              <a:buFont typeface="+mj-lt"/>
              <a:buAutoNum type="arabicPeriod"/>
            </a:pPr>
            <a:r>
              <a:rPr lang="en-US" sz="1600" dirty="0"/>
              <a:t>No, forgiveness is in the individual; it is separate from relationship restoration, which depends on the other person, too.</a:t>
            </a:r>
          </a:p>
          <a:p>
            <a:pPr marL="488950" indent="-342900">
              <a:buFont typeface="+mj-lt"/>
              <a:buAutoNum type="arabicPeriod"/>
            </a:pPr>
            <a:r>
              <a:rPr lang="en-US" sz="1600" dirty="0"/>
              <a:t>No, forgiveness is something God initiates in us; relationship restoration is something within the realm of human effort.</a:t>
            </a:r>
          </a:p>
        </p:txBody>
      </p:sp>
    </p:spTree>
    <p:extLst>
      <p:ext uri="{BB962C8B-B14F-4D97-AF65-F5344CB8AC3E}">
        <p14:creationId xmlns:p14="http://schemas.microsoft.com/office/powerpoint/2010/main" val="2972789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CBB5A-2A44-8448-80A2-4B924103DC1E}"/>
              </a:ext>
            </a:extLst>
          </p:cNvPr>
          <p:cNvSpPr>
            <a:spLocks noGrp="1"/>
          </p:cNvSpPr>
          <p:nvPr>
            <p:ph type="title"/>
          </p:nvPr>
        </p:nvSpPr>
        <p:spPr/>
        <p:txBody>
          <a:bodyPr/>
          <a:lstStyle/>
          <a:p>
            <a:r>
              <a:rPr lang="en-US" dirty="0"/>
              <a:t>Forgiveness Quiz</a:t>
            </a:r>
          </a:p>
        </p:txBody>
      </p:sp>
      <p:sp>
        <p:nvSpPr>
          <p:cNvPr id="3" name="Subtitle 2">
            <a:extLst>
              <a:ext uri="{FF2B5EF4-FFF2-40B4-BE49-F238E27FC236}">
                <a16:creationId xmlns:a16="http://schemas.microsoft.com/office/drawing/2014/main" id="{1899627A-DAE2-1E4A-9C6F-30C70C41F612}"/>
              </a:ext>
            </a:extLst>
          </p:cNvPr>
          <p:cNvSpPr>
            <a:spLocks noGrp="1"/>
          </p:cNvSpPr>
          <p:nvPr>
            <p:ph type="subTitle" idx="1"/>
          </p:nvPr>
        </p:nvSpPr>
        <p:spPr/>
        <p:txBody>
          <a:bodyPr/>
          <a:lstStyle/>
          <a:p>
            <a:endParaRPr lang="en-US" dirty="0"/>
          </a:p>
        </p:txBody>
      </p:sp>
      <p:sp>
        <p:nvSpPr>
          <p:cNvPr id="4" name="Text Placeholder 3">
            <a:extLst>
              <a:ext uri="{FF2B5EF4-FFF2-40B4-BE49-F238E27FC236}">
                <a16:creationId xmlns:a16="http://schemas.microsoft.com/office/drawing/2014/main" id="{E292D953-0C7F-8040-9451-79548BD040B1}"/>
              </a:ext>
            </a:extLst>
          </p:cNvPr>
          <p:cNvSpPr>
            <a:spLocks noGrp="1"/>
          </p:cNvSpPr>
          <p:nvPr>
            <p:ph type="body" idx="2"/>
          </p:nvPr>
        </p:nvSpPr>
        <p:spPr>
          <a:xfrm>
            <a:off x="4572000" y="5625"/>
            <a:ext cx="4572000" cy="4111500"/>
          </a:xfrm>
        </p:spPr>
        <p:txBody>
          <a:bodyPr/>
          <a:lstStyle/>
          <a:p>
            <a:r>
              <a:rPr lang="en-US" sz="1600" dirty="0"/>
              <a:t>How can a spouse forgive, believe she or he was successful at it, and still end up feeling upset about the same offense later?</a:t>
            </a:r>
          </a:p>
          <a:p>
            <a:endParaRPr lang="en-US" sz="1600" dirty="0"/>
          </a:p>
          <a:p>
            <a:pPr marL="488950" indent="-342900">
              <a:buFont typeface="+mj-lt"/>
              <a:buAutoNum type="arabicPeriod"/>
            </a:pPr>
            <a:r>
              <a:rPr lang="en-US" sz="1600" dirty="0"/>
              <a:t>Forgiveness was only partial, not complete forgiveness.</a:t>
            </a:r>
          </a:p>
          <a:p>
            <a:pPr marL="488950" indent="-342900">
              <a:buFont typeface="+mj-lt"/>
              <a:buAutoNum type="arabicPeriod"/>
            </a:pPr>
            <a:r>
              <a:rPr lang="en-US" sz="1600" dirty="0"/>
              <a:t>There are two kinds of forgiveness—a decision to forgive and a change in one’s emotion.</a:t>
            </a:r>
          </a:p>
          <a:p>
            <a:pPr marL="488950" indent="-342900">
              <a:buFont typeface="+mj-lt"/>
              <a:buAutoNum type="arabicPeriod"/>
            </a:pPr>
            <a:r>
              <a:rPr lang="en-US" sz="1600" dirty="0"/>
              <a:t>The person was mistaken; he or she wasn’t successful forgiving; if he or she were successful, the unforgiveness would not have returned.</a:t>
            </a:r>
          </a:p>
          <a:p>
            <a:pPr marL="488950" indent="-342900">
              <a:buFont typeface="+mj-lt"/>
              <a:buAutoNum type="arabicPeriod"/>
            </a:pPr>
            <a:r>
              <a:rPr lang="en-US" sz="1600" dirty="0"/>
              <a:t>Forgiveness really doesn’t depend on setting one’s mind to forgiving, but is a matter of the work of the Holy Spirit.</a:t>
            </a:r>
          </a:p>
          <a:p>
            <a:pPr marL="488950" indent="-342900">
              <a:buFont typeface="+mj-lt"/>
              <a:buAutoNum type="arabicPeriod"/>
            </a:pPr>
            <a:endParaRPr lang="en-US" dirty="0"/>
          </a:p>
        </p:txBody>
      </p:sp>
    </p:spTree>
    <p:extLst>
      <p:ext uri="{BB962C8B-B14F-4D97-AF65-F5344CB8AC3E}">
        <p14:creationId xmlns:p14="http://schemas.microsoft.com/office/powerpoint/2010/main" val="1904872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FC787-2F2A-6847-B528-C8E1B66C0C2D}"/>
              </a:ext>
            </a:extLst>
          </p:cNvPr>
          <p:cNvSpPr>
            <a:spLocks noGrp="1"/>
          </p:cNvSpPr>
          <p:nvPr>
            <p:ph type="title"/>
          </p:nvPr>
        </p:nvSpPr>
        <p:spPr/>
        <p:txBody>
          <a:bodyPr/>
          <a:lstStyle/>
          <a:p>
            <a:r>
              <a:rPr lang="en-US" dirty="0"/>
              <a:t>What is Forgiveness?</a:t>
            </a:r>
          </a:p>
        </p:txBody>
      </p:sp>
      <p:sp>
        <p:nvSpPr>
          <p:cNvPr id="3" name="Subtitle 2">
            <a:extLst>
              <a:ext uri="{FF2B5EF4-FFF2-40B4-BE49-F238E27FC236}">
                <a16:creationId xmlns:a16="http://schemas.microsoft.com/office/drawing/2014/main" id="{541DD8C1-9F74-BB48-A2E1-475F2DB667C0}"/>
              </a:ext>
            </a:extLst>
          </p:cNvPr>
          <p:cNvSpPr>
            <a:spLocks noGrp="1"/>
          </p:cNvSpPr>
          <p:nvPr>
            <p:ph type="subTitle" idx="1"/>
          </p:nvPr>
        </p:nvSpPr>
        <p:spPr/>
        <p:txBody>
          <a:bodyPr/>
          <a:lstStyle/>
          <a:p>
            <a:endParaRPr lang="en-US" dirty="0"/>
          </a:p>
        </p:txBody>
      </p:sp>
      <p:sp>
        <p:nvSpPr>
          <p:cNvPr id="4" name="Text Placeholder 3">
            <a:extLst>
              <a:ext uri="{FF2B5EF4-FFF2-40B4-BE49-F238E27FC236}">
                <a16:creationId xmlns:a16="http://schemas.microsoft.com/office/drawing/2014/main" id="{B3544047-FDD0-9044-A947-8C2075CA47F6}"/>
              </a:ext>
            </a:extLst>
          </p:cNvPr>
          <p:cNvSpPr>
            <a:spLocks noGrp="1"/>
          </p:cNvSpPr>
          <p:nvPr>
            <p:ph type="body" idx="2"/>
          </p:nvPr>
        </p:nvSpPr>
        <p:spPr/>
        <p:txBody>
          <a:bodyPr/>
          <a:lstStyle/>
          <a:p>
            <a:pPr marL="146050" indent="0">
              <a:buNone/>
            </a:pPr>
            <a:r>
              <a:rPr lang="en-US" sz="2400" dirty="0"/>
              <a:t>Forgiveness is not</a:t>
            </a:r>
          </a:p>
          <a:p>
            <a:r>
              <a:rPr lang="en-US" sz="2400" dirty="0"/>
              <a:t>Forbearance</a:t>
            </a:r>
          </a:p>
          <a:p>
            <a:r>
              <a:rPr lang="en-US" sz="2400" dirty="0"/>
              <a:t>Condoning or Excusing</a:t>
            </a:r>
          </a:p>
          <a:p>
            <a:r>
              <a:rPr lang="en-US" sz="2400" dirty="0"/>
              <a:t>Reconciling</a:t>
            </a:r>
          </a:p>
          <a:p>
            <a:r>
              <a:rPr lang="en-US" sz="2400" dirty="0"/>
              <a:t>Forgetting</a:t>
            </a:r>
          </a:p>
          <a:p>
            <a:r>
              <a:rPr lang="en-US" sz="2400" dirty="0"/>
              <a:t>Justifying</a:t>
            </a:r>
          </a:p>
          <a:p>
            <a:r>
              <a:rPr lang="en-US" sz="2400" dirty="0"/>
              <a:t>Getting justice</a:t>
            </a:r>
          </a:p>
          <a:p>
            <a:endParaRPr lang="en-US" sz="2400" dirty="0"/>
          </a:p>
          <a:p>
            <a:pPr marL="146050" indent="0">
              <a:buNone/>
            </a:pPr>
            <a:r>
              <a:rPr lang="en-US" sz="2400" dirty="0"/>
              <a:t>Severity &amp; Frequency of offense matters</a:t>
            </a:r>
          </a:p>
        </p:txBody>
      </p:sp>
    </p:spTree>
    <p:extLst>
      <p:ext uri="{BB962C8B-B14F-4D97-AF65-F5344CB8AC3E}">
        <p14:creationId xmlns:p14="http://schemas.microsoft.com/office/powerpoint/2010/main" val="555007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04570-C693-A04F-BA28-8B7A92D1070D}"/>
              </a:ext>
            </a:extLst>
          </p:cNvPr>
          <p:cNvSpPr>
            <a:spLocks noGrp="1"/>
          </p:cNvSpPr>
          <p:nvPr>
            <p:ph type="title"/>
          </p:nvPr>
        </p:nvSpPr>
        <p:spPr/>
        <p:txBody>
          <a:bodyPr/>
          <a:lstStyle/>
          <a:p>
            <a:r>
              <a:rPr lang="en-US" dirty="0"/>
              <a:t>What is forgiveness?</a:t>
            </a:r>
          </a:p>
        </p:txBody>
      </p:sp>
      <p:sp>
        <p:nvSpPr>
          <p:cNvPr id="3" name="Subtitle 2">
            <a:extLst>
              <a:ext uri="{FF2B5EF4-FFF2-40B4-BE49-F238E27FC236}">
                <a16:creationId xmlns:a16="http://schemas.microsoft.com/office/drawing/2014/main" id="{192B1491-E623-164A-AE51-B77F11AAD1DC}"/>
              </a:ext>
            </a:extLst>
          </p:cNvPr>
          <p:cNvSpPr>
            <a:spLocks noGrp="1"/>
          </p:cNvSpPr>
          <p:nvPr>
            <p:ph type="subTitle" idx="1"/>
          </p:nvPr>
        </p:nvSpPr>
        <p:spPr/>
        <p:txBody>
          <a:bodyPr/>
          <a:lstStyle/>
          <a:p>
            <a:endParaRPr lang="en-US" dirty="0"/>
          </a:p>
        </p:txBody>
      </p:sp>
      <p:sp>
        <p:nvSpPr>
          <p:cNvPr id="4" name="Text Placeholder 3">
            <a:extLst>
              <a:ext uri="{FF2B5EF4-FFF2-40B4-BE49-F238E27FC236}">
                <a16:creationId xmlns:a16="http://schemas.microsoft.com/office/drawing/2014/main" id="{50907B6F-E8EB-604B-BAC6-07E9769E47E5}"/>
              </a:ext>
            </a:extLst>
          </p:cNvPr>
          <p:cNvSpPr>
            <a:spLocks noGrp="1"/>
          </p:cNvSpPr>
          <p:nvPr>
            <p:ph type="body" idx="2"/>
          </p:nvPr>
        </p:nvSpPr>
        <p:spPr/>
        <p:txBody>
          <a:bodyPr/>
          <a:lstStyle/>
          <a:p>
            <a:r>
              <a:rPr lang="en-US" sz="1800" dirty="0"/>
              <a:t>A choice and an emotion.</a:t>
            </a:r>
          </a:p>
          <a:p>
            <a:r>
              <a:rPr lang="en-US" sz="1800" dirty="0"/>
              <a:t>A motivated choice to not seek revenge, or avoid the offender.</a:t>
            </a:r>
          </a:p>
          <a:p>
            <a:r>
              <a:rPr lang="en-US" sz="1800" dirty="0"/>
              <a:t>A reduction in negative emotions, replaced with positive emotions and an attitude of goodwill (especially in ongoing relationships)</a:t>
            </a:r>
          </a:p>
          <a:p>
            <a:r>
              <a:rPr lang="en-US" sz="1800" dirty="0"/>
              <a:t>It is an interpersonal process, although it happens within the skin of the offended person</a:t>
            </a:r>
          </a:p>
          <a:p>
            <a:r>
              <a:rPr lang="en-US" sz="1800" dirty="0"/>
              <a:t>It is “outward looking” and “other directed”</a:t>
            </a:r>
          </a:p>
          <a:p>
            <a:endParaRPr lang="en-US" dirty="0"/>
          </a:p>
        </p:txBody>
      </p:sp>
    </p:spTree>
    <p:extLst>
      <p:ext uri="{BB962C8B-B14F-4D97-AF65-F5344CB8AC3E}">
        <p14:creationId xmlns:p14="http://schemas.microsoft.com/office/powerpoint/2010/main" val="3233584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What is forgiveness? </a:t>
            </a:r>
            <a:endParaRPr dirty="0"/>
          </a:p>
        </p:txBody>
      </p:sp>
      <p:sp>
        <p:nvSpPr>
          <p:cNvPr id="77" name="Google Shape;77;p15"/>
          <p:cNvSpPr txBox="1">
            <a:spLocks noGrp="1"/>
          </p:cNvSpPr>
          <p:nvPr>
            <p:ph type="body" idx="1"/>
          </p:nvPr>
        </p:nvSpPr>
        <p:spPr>
          <a:xfrm>
            <a:off x="4644675" y="265475"/>
            <a:ext cx="4146900" cy="433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chemeClr val="dk1"/>
                </a:solidFill>
              </a:rPr>
              <a:t>Two types: </a:t>
            </a:r>
            <a:endParaRPr sz="2000" dirty="0">
              <a:solidFill>
                <a:schemeClr val="dk1"/>
              </a:solidFill>
            </a:endParaRPr>
          </a:p>
          <a:p>
            <a:pPr marL="457200" lvl="0" indent="-355600" algn="l" rtl="0">
              <a:spcBef>
                <a:spcPts val="1600"/>
              </a:spcBef>
              <a:spcAft>
                <a:spcPts val="0"/>
              </a:spcAft>
              <a:buClr>
                <a:schemeClr val="dk1"/>
              </a:buClr>
              <a:buSzPts val="2000"/>
              <a:buChar char="●"/>
            </a:pPr>
            <a:r>
              <a:rPr lang="en" sz="2000" dirty="0">
                <a:solidFill>
                  <a:schemeClr val="dk1"/>
                </a:solidFill>
              </a:rPr>
              <a:t>Decisional forgiveness: </a:t>
            </a:r>
          </a:p>
          <a:p>
            <a:pPr lvl="1" indent="-355600">
              <a:buClr>
                <a:schemeClr val="dk1"/>
              </a:buClr>
              <a:buSzPts val="2000"/>
              <a:buChar char="●"/>
            </a:pPr>
            <a:r>
              <a:rPr lang="en" sz="1800" dirty="0">
                <a:solidFill>
                  <a:schemeClr val="dk1"/>
                </a:solidFill>
              </a:rPr>
              <a:t>A behavioral intention to refrain from seeking revenge and to treat an offender as a valuable person</a:t>
            </a:r>
            <a:endParaRPr sz="1800" dirty="0">
              <a:solidFill>
                <a:schemeClr val="dk1"/>
              </a:solidFill>
            </a:endParaRPr>
          </a:p>
          <a:p>
            <a:pPr marL="457200" lvl="0" indent="-355600" algn="l" rtl="0">
              <a:spcBef>
                <a:spcPts val="0"/>
              </a:spcBef>
              <a:spcAft>
                <a:spcPts val="0"/>
              </a:spcAft>
              <a:buClr>
                <a:schemeClr val="dk1"/>
              </a:buClr>
              <a:buSzPts val="2000"/>
              <a:buChar char="●"/>
            </a:pPr>
            <a:r>
              <a:rPr lang="en" sz="2000" dirty="0">
                <a:solidFill>
                  <a:schemeClr val="dk1"/>
                </a:solidFill>
              </a:rPr>
              <a:t>Emotional forgiveness: </a:t>
            </a:r>
          </a:p>
          <a:p>
            <a:pPr marL="101600" lvl="0" indent="0" algn="l" rtl="0">
              <a:spcBef>
                <a:spcPts val="0"/>
              </a:spcBef>
              <a:spcAft>
                <a:spcPts val="0"/>
              </a:spcAft>
              <a:buClr>
                <a:schemeClr val="dk1"/>
              </a:buClr>
              <a:buSzPts val="2000"/>
              <a:buNone/>
            </a:pPr>
            <a:endParaRPr lang="en" sz="1800" dirty="0">
              <a:solidFill>
                <a:schemeClr val="dk1"/>
              </a:solidFill>
            </a:endParaRPr>
          </a:p>
          <a:p>
            <a:pPr lvl="1" indent="-355600">
              <a:spcBef>
                <a:spcPts val="0"/>
              </a:spcBef>
              <a:buClr>
                <a:schemeClr val="dk1"/>
              </a:buClr>
              <a:buSzPts val="2000"/>
              <a:buChar char="●"/>
            </a:pPr>
            <a:r>
              <a:rPr lang="en" sz="1800" dirty="0">
                <a:solidFill>
                  <a:schemeClr val="dk1"/>
                </a:solidFill>
              </a:rPr>
              <a:t>is a replacement of negative, unforgiving emotions with positive, other-oriented emotions.</a:t>
            </a:r>
            <a:endParaRPr sz="1800" dirty="0">
              <a:solidFill>
                <a:schemeClr val="dk1"/>
              </a:solidFill>
            </a:endParaRPr>
          </a:p>
          <a:p>
            <a:pPr marL="914400" lvl="0" indent="0" algn="l" rtl="0">
              <a:spcBef>
                <a:spcPts val="1600"/>
              </a:spcBef>
              <a:spcAft>
                <a:spcPts val="1600"/>
              </a:spcAft>
              <a:buNone/>
            </a:pPr>
            <a:endParaRPr dirty="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Forgiveness in Couples</a:t>
            </a:r>
            <a:endParaRPr dirty="0"/>
          </a:p>
        </p:txBody>
      </p:sp>
      <p:sp>
        <p:nvSpPr>
          <p:cNvPr id="83" name="Google Shape;83;p16"/>
          <p:cNvSpPr txBox="1"/>
          <p:nvPr/>
        </p:nvSpPr>
        <p:spPr>
          <a:xfrm>
            <a:off x="480425" y="1514575"/>
            <a:ext cx="8520600" cy="3330900"/>
          </a:xfrm>
          <a:prstGeom prst="rect">
            <a:avLst/>
          </a:prstGeom>
          <a:noFill/>
          <a:ln>
            <a:noFill/>
          </a:ln>
        </p:spPr>
        <p:txBody>
          <a:bodyPr spcFirstLastPara="1" wrap="square" lIns="91425" tIns="91425" rIns="91425" bIns="91425" anchor="t" anchorCtr="0">
            <a:noAutofit/>
          </a:bodyPr>
          <a:lstStyle/>
          <a:p>
            <a:pPr marL="457200" lvl="0" indent="-317500">
              <a:lnSpc>
                <a:spcPct val="150000"/>
              </a:lnSpc>
              <a:buSzPts val="1400"/>
              <a:buFont typeface="Roboto"/>
              <a:buChar char="●"/>
            </a:pPr>
            <a:r>
              <a:rPr lang="en" sz="1800" dirty="0">
                <a:latin typeface="Roboto"/>
                <a:ea typeface="Roboto"/>
                <a:cs typeface="Roboto"/>
                <a:sym typeface="Roboto"/>
              </a:rPr>
              <a:t>Forgiveness predicts successful marriages </a:t>
            </a:r>
          </a:p>
          <a:p>
            <a:pPr marL="457200" lvl="6" indent="-317500">
              <a:lnSpc>
                <a:spcPct val="150000"/>
              </a:lnSpc>
              <a:buSzPts val="1400"/>
              <a:buFont typeface="Roboto"/>
              <a:buChar char="●"/>
            </a:pPr>
            <a:r>
              <a:rPr lang="en-US" sz="1800" dirty="0">
                <a:latin typeface="Roboto"/>
                <a:ea typeface="Roboto"/>
                <a:cs typeface="Roboto"/>
                <a:sym typeface="Roboto"/>
              </a:rPr>
              <a:t>“forgiveness systems evolved in response to selection pressures for restoring relationships that, on average, boosted lifetime reproductive fitness” (McCullough, Kurzban, &amp; Tabak, 2011).</a:t>
            </a:r>
          </a:p>
          <a:p>
            <a:pPr marL="457200" lvl="6" indent="-317500">
              <a:lnSpc>
                <a:spcPct val="150000"/>
              </a:lnSpc>
              <a:buSzPts val="1400"/>
              <a:buFont typeface="Roboto"/>
              <a:buChar char="●"/>
            </a:pPr>
            <a:r>
              <a:rPr lang="en-US" sz="1800" dirty="0">
                <a:latin typeface="Roboto"/>
                <a:ea typeface="Roboto"/>
                <a:cs typeface="Roboto"/>
                <a:sym typeface="Roboto"/>
              </a:rPr>
              <a:t>Boleyn-Fitzgerald (2002) observed that forgiveness is “arguably the most important virtue for controlling anger” </a:t>
            </a:r>
          </a:p>
          <a:p>
            <a:pPr marL="457200" lvl="6" indent="-317500">
              <a:lnSpc>
                <a:spcPct val="150000"/>
              </a:lnSpc>
              <a:buSzPts val="1400"/>
              <a:buFont typeface="Roboto"/>
              <a:buChar char="●"/>
            </a:pPr>
            <a:r>
              <a:rPr lang="en-US" sz="1800" dirty="0">
                <a:latin typeface="Roboto"/>
                <a:ea typeface="Roboto"/>
                <a:cs typeface="Roboto"/>
                <a:sym typeface="Roboto"/>
              </a:rPr>
              <a:t>Unforgiveness is quite robust in forgiving negative marital quality, forgiveness is fairly robust</a:t>
            </a:r>
            <a:endParaRPr sz="1800" dirty="0">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1632</TotalTime>
  <Words>2310</Words>
  <Application>Microsoft Macintosh PowerPoint</Application>
  <PresentationFormat>On-screen Show (16:9)</PresentationFormat>
  <Paragraphs>202</Paragraphs>
  <Slides>23</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Roboto</vt:lpstr>
      <vt:lpstr>Arial</vt:lpstr>
      <vt:lpstr>Merriweather</vt:lpstr>
      <vt:lpstr>Paradigm</vt:lpstr>
      <vt:lpstr>Forgiveness in Couple Therapy: Case Studies Addressing Moderate to Major Offenses</vt:lpstr>
      <vt:lpstr>Learning Objectives</vt:lpstr>
      <vt:lpstr>Forgiveness Quiz</vt:lpstr>
      <vt:lpstr>Forgiveness Quiz</vt:lpstr>
      <vt:lpstr>Forgiveness Quiz</vt:lpstr>
      <vt:lpstr>What is Forgiveness?</vt:lpstr>
      <vt:lpstr>What is forgiveness?</vt:lpstr>
      <vt:lpstr>What is forgiveness? </vt:lpstr>
      <vt:lpstr>Forgiveness in Couples</vt:lpstr>
      <vt:lpstr>Forgiveness</vt:lpstr>
      <vt:lpstr>Forgiveness Intervention- From Scientific Mystery to Empirically Supported Treatment</vt:lpstr>
      <vt:lpstr>REACH Model of Forgiveness </vt:lpstr>
      <vt:lpstr>Effectiveness of the Hope-Focused REACH Model </vt:lpstr>
      <vt:lpstr>Our model and case studies</vt:lpstr>
      <vt:lpstr>The big picture</vt:lpstr>
      <vt:lpstr>Wandering in the desert = couple therapy?</vt:lpstr>
      <vt:lpstr>Strategy through the Desert…</vt:lpstr>
      <vt:lpstr>Case #1-  </vt:lpstr>
      <vt:lpstr>Case #2</vt:lpstr>
      <vt:lpstr>Implications of Religion in Forgiving Couples</vt:lpstr>
      <vt:lpstr>Forgiveness Quiz</vt:lpstr>
      <vt:lpstr>Forgiveness Quiz</vt:lpstr>
      <vt:lpstr>Forgiveness Quiz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Forgiveness in Couple Therapy: Case Studies Addressing Moderate to Major Offenses</dc:title>
  <cp:lastModifiedBy>Jennifer Ripley</cp:lastModifiedBy>
  <cp:revision>14</cp:revision>
  <dcterms:modified xsi:type="dcterms:W3CDTF">2019-03-18T23:20:54Z</dcterms:modified>
</cp:coreProperties>
</file>